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56" r:id="rId3"/>
    <p:sldId id="258" r:id="rId4"/>
    <p:sldId id="276" r:id="rId5"/>
    <p:sldId id="260" r:id="rId6"/>
    <p:sldId id="278" r:id="rId7"/>
    <p:sldId id="279" r:id="rId8"/>
    <p:sldId id="262" r:id="rId9"/>
    <p:sldId id="263" r:id="rId10"/>
    <p:sldId id="264" r:id="rId11"/>
    <p:sldId id="265" r:id="rId12"/>
    <p:sldId id="275"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27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6837" autoAdjust="0"/>
  </p:normalViewPr>
  <p:slideViewPr>
    <p:cSldViewPr snapToGrid="0">
      <p:cViewPr varScale="1">
        <p:scale>
          <a:sx n="116" d="100"/>
          <a:sy n="116" d="100"/>
        </p:scale>
        <p:origin x="132" y="252"/>
      </p:cViewPr>
      <p:guideLst>
        <p:guide orient="horz" pos="2160"/>
        <p:guide pos="3840"/>
      </p:guideLst>
    </p:cSldViewPr>
  </p:slideViewPr>
  <p:notesTextViewPr>
    <p:cViewPr>
      <p:scale>
        <a:sx n="1" d="1"/>
        <a:sy n="1" d="1"/>
      </p:scale>
      <p:origin x="0" y="0"/>
    </p:cViewPr>
  </p:notesTextViewPr>
  <p:notesViewPr>
    <p:cSldViewPr snapToGrid="0">
      <p:cViewPr varScale="1">
        <p:scale>
          <a:sx n="87" d="100"/>
          <a:sy n="87" d="100"/>
        </p:scale>
        <p:origin x="568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AAD3F-B59D-4566-87B3-55124A2FDC12}" type="datetimeFigureOut">
              <a:rPr lang="en-US" smtClean="0"/>
              <a:t>27.06.19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3E92A6-1873-4707-B5CB-E3F480AECAFC}" type="slidenum">
              <a:rPr lang="en-US" smtClean="0"/>
              <a:t>‹#›</a:t>
            </a:fld>
            <a:endParaRPr lang="en-US"/>
          </a:p>
        </p:txBody>
      </p:sp>
    </p:spTree>
    <p:extLst>
      <p:ext uri="{BB962C8B-B14F-4D97-AF65-F5344CB8AC3E}">
        <p14:creationId xmlns:p14="http://schemas.microsoft.com/office/powerpoint/2010/main" val="1035924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a:t>
            </a:fld>
            <a:endParaRPr lang="en-US"/>
          </a:p>
        </p:txBody>
      </p:sp>
    </p:spTree>
    <p:extLst>
      <p:ext uri="{BB962C8B-B14F-4D97-AF65-F5344CB8AC3E}">
        <p14:creationId xmlns:p14="http://schemas.microsoft.com/office/powerpoint/2010/main" val="3773470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2</a:t>
            </a:fld>
            <a:endParaRPr lang="en-US"/>
          </a:p>
        </p:txBody>
      </p:sp>
    </p:spTree>
    <p:extLst>
      <p:ext uri="{BB962C8B-B14F-4D97-AF65-F5344CB8AC3E}">
        <p14:creationId xmlns:p14="http://schemas.microsoft.com/office/powerpoint/2010/main" val="338219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3</a:t>
            </a:fld>
            <a:endParaRPr lang="en-US"/>
          </a:p>
        </p:txBody>
      </p:sp>
    </p:spTree>
    <p:extLst>
      <p:ext uri="{BB962C8B-B14F-4D97-AF65-F5344CB8AC3E}">
        <p14:creationId xmlns:p14="http://schemas.microsoft.com/office/powerpoint/2010/main" val="3117784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4</a:t>
            </a:fld>
            <a:endParaRPr lang="en-US"/>
          </a:p>
        </p:txBody>
      </p:sp>
    </p:spTree>
    <p:extLst>
      <p:ext uri="{BB962C8B-B14F-4D97-AF65-F5344CB8AC3E}">
        <p14:creationId xmlns:p14="http://schemas.microsoft.com/office/powerpoint/2010/main" val="3327847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5</a:t>
            </a:fld>
            <a:endParaRPr lang="en-US"/>
          </a:p>
        </p:txBody>
      </p:sp>
    </p:spTree>
    <p:extLst>
      <p:ext uri="{BB962C8B-B14F-4D97-AF65-F5344CB8AC3E}">
        <p14:creationId xmlns:p14="http://schemas.microsoft.com/office/powerpoint/2010/main" val="3858078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Header Placeholder 3"/>
          <p:cNvSpPr>
            <a:spLocks noGrp="1"/>
          </p:cNvSpPr>
          <p:nvPr>
            <p:ph type="hdr" sz="quarter" idx="10"/>
          </p:nvPr>
        </p:nvSpPr>
        <p:spPr/>
        <p:txBody>
          <a:bodyPr/>
          <a:lstStyle/>
          <a:p>
            <a:r>
              <a:rPr lang="de-CH"/>
              <a:t>Text</a:t>
            </a:r>
            <a:endParaRPr lang="de-CH" noProof="0"/>
          </a:p>
        </p:txBody>
      </p:sp>
      <p:sp>
        <p:nvSpPr>
          <p:cNvPr id="5" name="Date Placeholder 4"/>
          <p:cNvSpPr>
            <a:spLocks noGrp="1"/>
          </p:cNvSpPr>
          <p:nvPr>
            <p:ph type="dt" idx="11"/>
          </p:nvPr>
        </p:nvSpPr>
        <p:spPr/>
        <p:txBody>
          <a:bodyPr/>
          <a:lstStyle/>
          <a:p>
            <a:fld id="{EA3E7B89-6D4D-4069-96FF-87563DEA214B}" type="datetime1">
              <a:rPr lang="de-CH" noProof="0" smtClean="0"/>
              <a:t>27.06.2019</a:t>
            </a:fld>
            <a:endParaRPr lang="de-CH" noProof="0"/>
          </a:p>
        </p:txBody>
      </p:sp>
      <p:sp>
        <p:nvSpPr>
          <p:cNvPr id="6" name="Footer Placeholder 5"/>
          <p:cNvSpPr>
            <a:spLocks noGrp="1"/>
          </p:cNvSpPr>
          <p:nvPr>
            <p:ph type="ftr" sz="quarter" idx="12"/>
          </p:nvPr>
        </p:nvSpPr>
        <p:spPr/>
        <p:txBody>
          <a:bodyPr/>
          <a:lstStyle/>
          <a:p>
            <a:r>
              <a:rPr lang="de-DE" dirty="0"/>
              <a:t>Thema  |  Referent  |  Vertraulich  |  © Schweizerische Nationalbank</a:t>
            </a:r>
          </a:p>
        </p:txBody>
      </p:sp>
      <p:sp>
        <p:nvSpPr>
          <p:cNvPr id="7" name="Slide Number Placeholder 6"/>
          <p:cNvSpPr>
            <a:spLocks noGrp="1"/>
          </p:cNvSpPr>
          <p:nvPr>
            <p:ph type="sldNum" sz="quarter" idx="13"/>
          </p:nvPr>
        </p:nvSpPr>
        <p:spPr/>
        <p:txBody>
          <a:bodyPr/>
          <a:lstStyle/>
          <a:p>
            <a:fld id="{02318FC6-EC06-4D1B-B79C-EE23B270DF9A}" type="slidenum">
              <a:rPr lang="de-CH" noProof="0" smtClean="0"/>
              <a:t>6</a:t>
            </a:fld>
            <a:endParaRPr lang="de-CH" noProof="0"/>
          </a:p>
        </p:txBody>
      </p:sp>
    </p:spTree>
    <p:extLst>
      <p:ext uri="{BB962C8B-B14F-4D97-AF65-F5344CB8AC3E}">
        <p14:creationId xmlns:p14="http://schemas.microsoft.com/office/powerpoint/2010/main" val="2684928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7</a:t>
            </a:fld>
            <a:endParaRPr lang="en-US"/>
          </a:p>
        </p:txBody>
      </p:sp>
    </p:spTree>
    <p:extLst>
      <p:ext uri="{BB962C8B-B14F-4D97-AF65-F5344CB8AC3E}">
        <p14:creationId xmlns:p14="http://schemas.microsoft.com/office/powerpoint/2010/main" val="1088458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8</a:t>
            </a:fld>
            <a:endParaRPr lang="en-US"/>
          </a:p>
        </p:txBody>
      </p:sp>
    </p:spTree>
    <p:extLst>
      <p:ext uri="{BB962C8B-B14F-4D97-AF65-F5344CB8AC3E}">
        <p14:creationId xmlns:p14="http://schemas.microsoft.com/office/powerpoint/2010/main" val="358762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9</a:t>
            </a:fld>
            <a:endParaRPr lang="en-US"/>
          </a:p>
        </p:txBody>
      </p:sp>
    </p:spTree>
    <p:extLst>
      <p:ext uri="{BB962C8B-B14F-4D97-AF65-F5344CB8AC3E}">
        <p14:creationId xmlns:p14="http://schemas.microsoft.com/office/powerpoint/2010/main" val="1858431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10</a:t>
            </a:fld>
            <a:endParaRPr lang="en-US"/>
          </a:p>
        </p:txBody>
      </p:sp>
    </p:spTree>
    <p:extLst>
      <p:ext uri="{BB962C8B-B14F-4D97-AF65-F5344CB8AC3E}">
        <p14:creationId xmlns:p14="http://schemas.microsoft.com/office/powerpoint/2010/main" val="3108621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11</a:t>
            </a:fld>
            <a:endParaRPr lang="en-US"/>
          </a:p>
        </p:txBody>
      </p:sp>
    </p:spTree>
    <p:extLst>
      <p:ext uri="{BB962C8B-B14F-4D97-AF65-F5344CB8AC3E}">
        <p14:creationId xmlns:p14="http://schemas.microsoft.com/office/powerpoint/2010/main" val="2013064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12</a:t>
            </a:fld>
            <a:endParaRPr lang="en-US"/>
          </a:p>
        </p:txBody>
      </p:sp>
    </p:spTree>
    <p:extLst>
      <p:ext uri="{BB962C8B-B14F-4D97-AF65-F5344CB8AC3E}">
        <p14:creationId xmlns:p14="http://schemas.microsoft.com/office/powerpoint/2010/main" val="3787942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13</a:t>
            </a:fld>
            <a:endParaRPr lang="en-US"/>
          </a:p>
        </p:txBody>
      </p:sp>
    </p:spTree>
    <p:extLst>
      <p:ext uri="{BB962C8B-B14F-4D97-AF65-F5344CB8AC3E}">
        <p14:creationId xmlns:p14="http://schemas.microsoft.com/office/powerpoint/2010/main" val="1833402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14</a:t>
            </a:fld>
            <a:endParaRPr lang="en-US"/>
          </a:p>
        </p:txBody>
      </p:sp>
    </p:spTree>
    <p:extLst>
      <p:ext uri="{BB962C8B-B14F-4D97-AF65-F5344CB8AC3E}">
        <p14:creationId xmlns:p14="http://schemas.microsoft.com/office/powerpoint/2010/main" val="1317841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DB3E92A6-1873-4707-B5CB-E3F480AECAFC}" type="slidenum">
              <a:rPr lang="en-US" smtClean="0"/>
              <a:t>15</a:t>
            </a:fld>
            <a:endParaRPr lang="en-US"/>
          </a:p>
        </p:txBody>
      </p:sp>
    </p:spTree>
    <p:extLst>
      <p:ext uri="{BB962C8B-B14F-4D97-AF65-F5344CB8AC3E}">
        <p14:creationId xmlns:p14="http://schemas.microsoft.com/office/powerpoint/2010/main" val="1172935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Jan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2296765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 2019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1503169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r>
              <a:rPr lang="en-US" smtClean="0"/>
              <a:t>Jan 2019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3950385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Jan 2019</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1739205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Jan 2019</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3265757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Jan 2019</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69116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Jan 2019</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27549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r>
              <a:rPr lang="en-US" smtClean="0"/>
              <a:t>Jan 2019</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1893597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r>
              <a:rPr lang="en-US" smtClean="0"/>
              <a:t>Jan 2019</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416991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 2019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4175789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 2019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8A361-71BE-4B42-8CEE-9CD529FF07B7}" type="slidenum">
              <a:rPr lang="en-US" smtClean="0"/>
              <a:t>‹#›</a:t>
            </a:fld>
            <a:endParaRPr lang="en-US"/>
          </a:p>
        </p:txBody>
      </p:sp>
    </p:spTree>
    <p:extLst>
      <p:ext uri="{BB962C8B-B14F-4D97-AF65-F5344CB8AC3E}">
        <p14:creationId xmlns:p14="http://schemas.microsoft.com/office/powerpoint/2010/main" val="102118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
    <p:bg bwMode="ltGray">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36336" y="936001"/>
            <a:ext cx="7414525" cy="2367387"/>
          </a:xfrm>
        </p:spPr>
        <p:txBody>
          <a:bodyPr wrap="square" lIns="0" tIns="0" rIns="0" bIns="0" anchor="t" anchorCtr="0"/>
          <a:lstStyle>
            <a:lvl1pPr algn="l">
              <a:lnSpc>
                <a:spcPct val="100000"/>
              </a:lnSpc>
              <a:defRPr sz="3998" baseline="0">
                <a:solidFill>
                  <a:schemeClr val="tx1"/>
                </a:solidFill>
              </a:defRPr>
            </a:lvl1pPr>
          </a:lstStyle>
          <a:p>
            <a:r>
              <a:rPr lang="de-CH" noProof="0" dirty="0" smtClean="0"/>
              <a:t>Titel durch Klicken hinzufügen</a:t>
            </a:r>
            <a:endParaRPr lang="de-CH" noProof="0" dirty="0"/>
          </a:p>
        </p:txBody>
      </p:sp>
      <p:sp>
        <p:nvSpPr>
          <p:cNvPr id="3" name="Untertitel 2"/>
          <p:cNvSpPr>
            <a:spLocks noGrp="1"/>
          </p:cNvSpPr>
          <p:nvPr>
            <p:ph type="subTitle" idx="1" hasCustomPrompt="1"/>
          </p:nvPr>
        </p:nvSpPr>
        <p:spPr>
          <a:xfrm>
            <a:off x="436336" y="3356992"/>
            <a:ext cx="7414525" cy="1752600"/>
          </a:xfrm>
        </p:spPr>
        <p:txBody>
          <a:bodyPr lIns="0" tIns="0" rIns="0" bIns="0">
            <a:normAutofit/>
          </a:bodyPr>
          <a:lstStyle>
            <a:lvl1pPr marL="0" indent="0" algn="l">
              <a:lnSpc>
                <a:spcPct val="100000"/>
              </a:lnSpc>
              <a:spcBef>
                <a:spcPts val="0"/>
              </a:spcBef>
              <a:buNone/>
              <a:defRPr sz="2699" baseline="0">
                <a:solidFill>
                  <a:schemeClr val="tx1"/>
                </a:solidFill>
                <a:latin typeface="+mj-lt"/>
              </a:defRPr>
            </a:lvl1pPr>
            <a:lvl2pPr marL="609508" indent="0" algn="ctr">
              <a:buNone/>
              <a:defRPr>
                <a:solidFill>
                  <a:schemeClr val="tx1">
                    <a:tint val="75000"/>
                  </a:schemeClr>
                </a:solidFill>
              </a:defRPr>
            </a:lvl2pPr>
            <a:lvl3pPr marL="1219017" indent="0" algn="ctr">
              <a:buNone/>
              <a:defRPr>
                <a:solidFill>
                  <a:schemeClr val="tx1">
                    <a:tint val="75000"/>
                  </a:schemeClr>
                </a:solidFill>
              </a:defRPr>
            </a:lvl3pPr>
            <a:lvl4pPr marL="1828525" indent="0" algn="ctr">
              <a:buNone/>
              <a:defRPr>
                <a:solidFill>
                  <a:schemeClr val="tx1">
                    <a:tint val="75000"/>
                  </a:schemeClr>
                </a:solidFill>
              </a:defRPr>
            </a:lvl4pPr>
            <a:lvl5pPr marL="2438033" indent="0" algn="ctr">
              <a:buNone/>
              <a:defRPr>
                <a:solidFill>
                  <a:schemeClr val="tx1">
                    <a:tint val="75000"/>
                  </a:schemeClr>
                </a:solidFill>
              </a:defRPr>
            </a:lvl5pPr>
            <a:lvl6pPr marL="3047542" indent="0" algn="ctr">
              <a:buNone/>
              <a:defRPr>
                <a:solidFill>
                  <a:schemeClr val="tx1">
                    <a:tint val="75000"/>
                  </a:schemeClr>
                </a:solidFill>
              </a:defRPr>
            </a:lvl6pPr>
            <a:lvl7pPr marL="3657051" indent="0" algn="ctr">
              <a:buNone/>
              <a:defRPr>
                <a:solidFill>
                  <a:schemeClr val="tx1">
                    <a:tint val="75000"/>
                  </a:schemeClr>
                </a:solidFill>
              </a:defRPr>
            </a:lvl7pPr>
            <a:lvl8pPr marL="4266560" indent="0" algn="ctr">
              <a:buNone/>
              <a:defRPr>
                <a:solidFill>
                  <a:schemeClr val="tx1">
                    <a:tint val="75000"/>
                  </a:schemeClr>
                </a:solidFill>
              </a:defRPr>
            </a:lvl8pPr>
            <a:lvl9pPr marL="4876068" indent="0" algn="ctr">
              <a:buNone/>
              <a:defRPr>
                <a:solidFill>
                  <a:schemeClr val="tx1">
                    <a:tint val="75000"/>
                  </a:schemeClr>
                </a:solidFill>
              </a:defRPr>
            </a:lvl9pPr>
          </a:lstStyle>
          <a:p>
            <a:r>
              <a:rPr lang="de-CH" noProof="0" dirty="0" smtClean="0"/>
              <a:t>Untertitel durch Klicken hinzufügen</a:t>
            </a:r>
            <a:endParaRPr lang="de-CH" noProof="0" dirty="0"/>
          </a:p>
        </p:txBody>
      </p:sp>
      <p:cxnSp>
        <p:nvCxnSpPr>
          <p:cNvPr id="8" name="Gerade Verbindung 7"/>
          <p:cNvCxnSpPr/>
          <p:nvPr userDrawn="1"/>
        </p:nvCxnSpPr>
        <p:spPr>
          <a:xfrm>
            <a:off x="436336" y="792000"/>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310288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schnittswechsel farbig">
    <p:bg bwMode="ltGray">
      <p:bgPr>
        <a:solidFill>
          <a:schemeClr val="bg2"/>
        </a:solidFill>
        <a:effectLst/>
      </p:bgPr>
    </p:bg>
    <p:spTree>
      <p:nvGrpSpPr>
        <p:cNvPr id="1" name=""/>
        <p:cNvGrpSpPr/>
        <p:nvPr/>
      </p:nvGrpSpPr>
      <p:grpSpPr>
        <a:xfrm>
          <a:off x="0" y="0"/>
          <a:ext cx="0" cy="0"/>
          <a:chOff x="0" y="0"/>
          <a:chExt cx="0" cy="0"/>
        </a:xfrm>
      </p:grpSpPr>
      <p:sp>
        <p:nvSpPr>
          <p:cNvPr id="7" name="Textplatzhalter 6"/>
          <p:cNvSpPr>
            <a:spLocks noGrp="1"/>
          </p:cNvSpPr>
          <p:nvPr>
            <p:ph type="body" sz="quarter" idx="13" hasCustomPrompt="1"/>
          </p:nvPr>
        </p:nvSpPr>
        <p:spPr>
          <a:xfrm>
            <a:off x="436336" y="936000"/>
            <a:ext cx="7414525" cy="4698000"/>
          </a:xfrm>
        </p:spPr>
        <p:txBody>
          <a:bodyPr>
            <a:noAutofit/>
          </a:bodyPr>
          <a:lstStyle>
            <a:lvl1pPr marL="0" indent="0">
              <a:spcBef>
                <a:spcPts val="0"/>
              </a:spcBef>
              <a:buNone/>
              <a:defRPr sz="3998" b="0">
                <a:solidFill>
                  <a:schemeClr val="accent1"/>
                </a:solidFill>
                <a:latin typeface="+mj-lt"/>
              </a:defRPr>
            </a:lvl1pPr>
          </a:lstStyle>
          <a:p>
            <a:pPr lvl="0"/>
            <a:r>
              <a:rPr lang="de-CH" noProof="0" dirty="0" smtClean="0">
                <a:latin typeface="+mj-lt"/>
              </a:rPr>
              <a:t>Introtext</a:t>
            </a:r>
            <a:endParaRPr lang="de-CH" noProof="0" dirty="0"/>
          </a:p>
        </p:txBody>
      </p:sp>
    </p:spTree>
    <p:extLst>
      <p:ext uri="{BB962C8B-B14F-4D97-AF65-F5344CB8AC3E}">
        <p14:creationId xmlns:p14="http://schemas.microsoft.com/office/powerpoint/2010/main" val="33330987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bschnittswechsel grau/schwarzweiss">
    <p:spTree>
      <p:nvGrpSpPr>
        <p:cNvPr id="1" name=""/>
        <p:cNvGrpSpPr/>
        <p:nvPr/>
      </p:nvGrpSpPr>
      <p:grpSpPr>
        <a:xfrm>
          <a:off x="0" y="0"/>
          <a:ext cx="0" cy="0"/>
          <a:chOff x="0" y="0"/>
          <a:chExt cx="0" cy="0"/>
        </a:xfrm>
      </p:grpSpPr>
      <p:sp>
        <p:nvSpPr>
          <p:cNvPr id="7" name="Textplatzhalter 6"/>
          <p:cNvSpPr>
            <a:spLocks noGrp="1"/>
          </p:cNvSpPr>
          <p:nvPr>
            <p:ph type="body" sz="quarter" idx="13" hasCustomPrompt="1"/>
          </p:nvPr>
        </p:nvSpPr>
        <p:spPr>
          <a:xfrm>
            <a:off x="436336" y="936000"/>
            <a:ext cx="7414525" cy="4698000"/>
          </a:xfrm>
        </p:spPr>
        <p:txBody>
          <a:bodyPr>
            <a:noAutofit/>
          </a:bodyPr>
          <a:lstStyle>
            <a:lvl1pPr marL="0" indent="0">
              <a:spcBef>
                <a:spcPts val="0"/>
              </a:spcBef>
              <a:buNone/>
              <a:defRPr sz="3998" b="0">
                <a:solidFill>
                  <a:schemeClr val="tx1"/>
                </a:solidFill>
                <a:latin typeface="+mj-lt"/>
              </a:defRPr>
            </a:lvl1pPr>
          </a:lstStyle>
          <a:p>
            <a:pPr lvl="0"/>
            <a:r>
              <a:rPr lang="de-CH" noProof="0" dirty="0" smtClean="0">
                <a:latin typeface="+mj-lt"/>
              </a:rPr>
              <a:t>Introtext</a:t>
            </a:r>
            <a:endParaRPr lang="de-CH" noProof="0" dirty="0"/>
          </a:p>
        </p:txBody>
      </p:sp>
      <p:cxnSp>
        <p:nvCxnSpPr>
          <p:cNvPr id="8" name="Gerade Verbindung 7"/>
          <p:cNvCxnSpPr/>
          <p:nvPr userDrawn="1"/>
        </p:nvCxnSpPr>
        <p:spPr>
          <a:xfrm>
            <a:off x="436336" y="792000"/>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187139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8" name="Gerade Verbindung 7"/>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13"/>
          <p:cNvSpPr>
            <a:spLocks noGrp="1"/>
          </p:cNvSpPr>
          <p:nvPr>
            <p:ph type="body" sz="quarter" idx="13" hasCustomPrompt="1"/>
          </p:nvPr>
        </p:nvSpPr>
        <p:spPr>
          <a:xfrm>
            <a:off x="436337" y="1589088"/>
            <a:ext cx="11321605" cy="4620912"/>
          </a:xfrm>
        </p:spPr>
        <p:txBody>
          <a:bodyPr>
            <a:normAutofit/>
          </a:bodyPr>
          <a:lstStyle>
            <a:lvl1pPr marL="341829" indent="-341829">
              <a:buFont typeface="Symbol" pitchFamily="18" charset="2"/>
              <a:buChar char="-"/>
              <a:defRPr sz="2399"/>
            </a:lvl1pPr>
          </a:lstStyle>
          <a:p>
            <a:pPr lvl="0"/>
            <a:r>
              <a:rPr lang="de-CH" noProof="0" dirty="0" smtClean="0"/>
              <a:t>Text hinzufügen</a:t>
            </a:r>
          </a:p>
        </p:txBody>
      </p:sp>
      <p:sp>
        <p:nvSpPr>
          <p:cNvPr id="11" name="Textfeld 10"/>
          <p:cNvSpPr txBox="1"/>
          <p:nvPr userDrawn="1"/>
        </p:nvSpPr>
        <p:spPr>
          <a:xfrm>
            <a:off x="436336" y="328614"/>
            <a:ext cx="8253876" cy="574516"/>
          </a:xfrm>
          <a:prstGeom prst="rect">
            <a:avLst/>
          </a:prstGeom>
          <a:noFill/>
        </p:spPr>
        <p:txBody>
          <a:bodyPr wrap="square" lIns="0" tIns="0" rIns="0" bIns="0" rtlCol="0">
            <a:spAutoFit/>
          </a:bodyPr>
          <a:lstStyle/>
          <a:p>
            <a:r>
              <a:rPr lang="de-CH" sz="3698" noProof="0" dirty="0" smtClean="0"/>
              <a:t>Agenda</a:t>
            </a:r>
          </a:p>
        </p:txBody>
      </p:sp>
      <p:sp>
        <p:nvSpPr>
          <p:cNvPr id="16"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17"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18"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80900075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1/1">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lvl1pPr>
              <a:defRPr sz="2799"/>
            </a:lvl1pPr>
          </a:lstStyle>
          <a:p>
            <a:r>
              <a:rPr lang="de-CH"/>
              <a:t>Titel durch Klicken hinzufügen</a:t>
            </a:r>
            <a:endParaRPr lang="de-CH" noProof="0" dirty="0"/>
          </a:p>
        </p:txBody>
      </p:sp>
      <p:sp>
        <p:nvSpPr>
          <p:cNvPr id="7" name="Inhaltsplatzhalter 6"/>
          <p:cNvSpPr>
            <a:spLocks noGrp="1"/>
          </p:cNvSpPr>
          <p:nvPr>
            <p:ph sz="quarter" idx="13" hasCustomPrompt="1"/>
          </p:nvPr>
        </p:nvSpPr>
        <p:spPr>
          <a:xfrm>
            <a:off x="436336" y="1589088"/>
            <a:ext cx="11328850" cy="4620912"/>
          </a:xfrm>
        </p:spPr>
        <p:txBody>
          <a:bodyPr>
            <a:normAutofit/>
          </a:bodyPr>
          <a:lstStyle>
            <a:lvl1pPr marL="215892" indent="-215892">
              <a:defRPr sz="2399"/>
            </a:lvl1pPr>
            <a:lvl2pPr marL="575712" indent="-215892">
              <a:defRPr sz="2399"/>
            </a:lvl2pPr>
            <a:lvl3pPr marL="935532" indent="-215892">
              <a:defRPr sz="2399"/>
            </a:lvl3pPr>
            <a:lvl4pPr marL="1295352" indent="-215892">
              <a:defRPr sz="2399"/>
            </a:lvl4pPr>
            <a:lvl5pPr marL="1655172" indent="-215892">
              <a:defRPr sz="2399"/>
            </a:lvl5pPr>
          </a:lstStyle>
          <a:p>
            <a:pPr lvl="0"/>
            <a:r>
              <a:rPr lang="de-CH"/>
              <a:t>Erste Ebene</a:t>
            </a:r>
          </a:p>
          <a:p>
            <a:pPr lvl="1"/>
            <a:r>
              <a:rPr lang="de-CH"/>
              <a:t>Zweite Ebene</a:t>
            </a:r>
          </a:p>
          <a:p>
            <a:pPr lvl="2"/>
            <a:r>
              <a:rPr lang="de-CH"/>
              <a:t>Dritte Ebene</a:t>
            </a:r>
          </a:p>
          <a:p>
            <a:pPr lvl="3"/>
            <a:r>
              <a:rPr lang="de-CH"/>
              <a:t>Vierte Ebene</a:t>
            </a:r>
          </a:p>
          <a:p>
            <a:pPr lvl="4"/>
            <a:r>
              <a:rPr lang="de-CH"/>
              <a:t>Fünfte Ebene</a:t>
            </a:r>
            <a:endParaRPr lang="de-CH" noProof="0" dirty="0"/>
          </a:p>
        </p:txBody>
      </p:sp>
      <p:sp>
        <p:nvSpPr>
          <p:cNvPr id="12" name="Textplatzhalter 7"/>
          <p:cNvSpPr>
            <a:spLocks noGrp="1"/>
          </p:cNvSpPr>
          <p:nvPr>
            <p:ph type="body" sz="quarter" idx="19" hasCustomPrompt="1"/>
          </p:nvPr>
        </p:nvSpPr>
        <p:spPr>
          <a:xfrm>
            <a:off x="11765186" y="2997052"/>
            <a:ext cx="304367" cy="3214985"/>
          </a:xfrm>
        </p:spPr>
        <p:txBody>
          <a:bodyPr vert="vert270" anchor="ctr">
            <a:normAutofit/>
          </a:bodyPr>
          <a:lstStyle>
            <a:lvl1pPr marL="0" indent="0">
              <a:buNone/>
              <a:defRPr sz="800" b="0" baseline="0">
                <a:solidFill>
                  <a:schemeClr val="tx1"/>
                </a:solidFill>
                <a:latin typeface="+mj-lt"/>
              </a:defRPr>
            </a:lvl1pPr>
          </a:lstStyle>
          <a:p>
            <a:pPr lvl="0"/>
            <a:r>
              <a:rPr lang="de-CH"/>
              <a:t>Bild: Quelle</a:t>
            </a:r>
            <a:endParaRPr lang="de-CH" noProof="0" dirty="0"/>
          </a:p>
        </p:txBody>
      </p:sp>
      <p:cxnSp>
        <p:nvCxnSpPr>
          <p:cNvPr id="16" name="Gerade Verbindung 15"/>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umsplatzhalter 6"/>
          <p:cNvSpPr>
            <a:spLocks noGrp="1"/>
          </p:cNvSpPr>
          <p:nvPr>
            <p:ph type="dt" sz="half" idx="2"/>
          </p:nvPr>
        </p:nvSpPr>
        <p:spPr>
          <a:xfrm>
            <a:off x="890124" y="6429275"/>
            <a:ext cx="647663" cy="216000"/>
          </a:xfrm>
          <a:prstGeom prst="rect">
            <a:avLst/>
          </a:prstGeom>
        </p:spPr>
        <p:txBody>
          <a:bodyPr vert="horz" lIns="0" tIns="0" rIns="0" bIns="0" anchor="b" anchorCtr="0"/>
          <a:lstStyle>
            <a:lvl1pPr algn="l">
              <a:defRPr sz="900">
                <a:solidFill>
                  <a:srgbClr val="000000"/>
                </a:solidFill>
              </a:defRPr>
            </a:lvl1pPr>
          </a:lstStyle>
          <a:p>
            <a:r>
              <a:rPr lang="en-US"/>
              <a:t>Jan 2019</a:t>
            </a:r>
            <a:endParaRPr lang="de-CH" noProof="0" dirty="0"/>
          </a:p>
        </p:txBody>
      </p:sp>
      <p:sp>
        <p:nvSpPr>
          <p:cNvPr id="22" name="Fußzeilenplatzhalter 7"/>
          <p:cNvSpPr>
            <a:spLocks noGrp="1"/>
          </p:cNvSpPr>
          <p:nvPr>
            <p:ph type="ftr" sz="quarter" idx="3"/>
          </p:nvPr>
        </p:nvSpPr>
        <p:spPr>
          <a:xfrm>
            <a:off x="1551767" y="6429375"/>
            <a:ext cx="10213419" cy="215900"/>
          </a:xfrm>
          <a:prstGeom prst="rect">
            <a:avLst/>
          </a:prstGeom>
        </p:spPr>
        <p:txBody>
          <a:bodyPr vert="horz" lIns="0" tIns="0" rIns="0" bIns="0" anchor="b" anchorCtr="0"/>
          <a:lstStyle>
            <a:lvl1pPr algn="l">
              <a:defRPr sz="900">
                <a:solidFill>
                  <a:srgbClr val="000000"/>
                </a:solidFill>
              </a:defRPr>
            </a:lvl1pPr>
          </a:lstStyle>
          <a:p>
            <a:endParaRPr lang="de-CH" dirty="0" smtClean="0"/>
          </a:p>
        </p:txBody>
      </p:sp>
      <p:sp>
        <p:nvSpPr>
          <p:cNvPr id="23" name="Foliennummernplatzhalter 8"/>
          <p:cNvSpPr>
            <a:spLocks noGrp="1"/>
          </p:cNvSpPr>
          <p:nvPr>
            <p:ph type="sldNum" sz="quarter" idx="4"/>
          </p:nvPr>
        </p:nvSpPr>
        <p:spPr>
          <a:xfrm>
            <a:off x="436336" y="6429275"/>
            <a:ext cx="395794" cy="216000"/>
          </a:xfrm>
          <a:prstGeom prst="rect">
            <a:avLst/>
          </a:prstGeom>
        </p:spPr>
        <p:txBody>
          <a:bodyPr vert="horz" wrap="none" lIns="0" tIns="0" rIns="0" bIns="0" anchor="b" anchorCtr="0">
            <a:noAutofit/>
          </a:bodyPr>
          <a:lstStyle>
            <a:lvl1pPr algn="l">
              <a:defRPr sz="900" b="1">
                <a:solidFill>
                  <a:srgbClr val="000000"/>
                </a:solidFill>
              </a:defRPr>
            </a:lvl1pPr>
          </a:lstStyle>
          <a:p>
            <a:fld id="{BB6CE02C-1F85-49B7-882D-939BD297648E}" type="slidenum">
              <a:rPr lang="de-CH" noProof="0" smtClean="0"/>
              <a:t>‹#›</a:t>
            </a:fld>
            <a:endParaRPr lang="de-CH" noProof="0" dirty="0"/>
          </a:p>
        </p:txBody>
      </p:sp>
    </p:spTree>
    <p:extLst>
      <p:ext uri="{BB962C8B-B14F-4D97-AF65-F5344CB8AC3E}">
        <p14:creationId xmlns:p14="http://schemas.microsoft.com/office/powerpoint/2010/main" val="162652398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gramm">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5" name="Gerade Verbindung 14"/>
          <p:cNvCxnSpPr/>
          <p:nvPr userDrawn="1"/>
        </p:nvCxnSpPr>
        <p:spPr>
          <a:xfrm>
            <a:off x="436335"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platzhalter 17"/>
          <p:cNvSpPr>
            <a:spLocks noGrp="1"/>
          </p:cNvSpPr>
          <p:nvPr>
            <p:ph type="body" sz="quarter" idx="21" hasCustomPrompt="1"/>
          </p:nvPr>
        </p:nvSpPr>
        <p:spPr>
          <a:xfrm>
            <a:off x="436335" y="1589089"/>
            <a:ext cx="3925432" cy="466725"/>
          </a:xfrm>
        </p:spPr>
        <p:txBody>
          <a:bodyPr/>
          <a:lstStyle>
            <a:lvl1pPr marL="133" indent="0">
              <a:buNone/>
              <a:defRPr/>
            </a:lvl1pPr>
          </a:lstStyle>
          <a:p>
            <a:pPr lvl="0"/>
            <a:r>
              <a:rPr lang="de-CH" noProof="0" dirty="0" smtClean="0"/>
              <a:t>Untertitel</a:t>
            </a:r>
            <a:endParaRPr lang="de-CH" noProof="0" dirty="0"/>
          </a:p>
        </p:txBody>
      </p:sp>
      <p:sp>
        <p:nvSpPr>
          <p:cNvPr id="7" name="Diagrammplatzhalter 6"/>
          <p:cNvSpPr>
            <a:spLocks noGrp="1"/>
          </p:cNvSpPr>
          <p:nvPr>
            <p:ph type="chart" sz="quarter" idx="22" hasCustomPrompt="1"/>
          </p:nvPr>
        </p:nvSpPr>
        <p:spPr>
          <a:xfrm>
            <a:off x="436337" y="2055815"/>
            <a:ext cx="11321605" cy="4157662"/>
          </a:xfrm>
        </p:spPr>
        <p:txBody>
          <a:bodyPr/>
          <a:lstStyle>
            <a:lvl1pPr marL="133" indent="0">
              <a:buNone/>
              <a:defRPr/>
            </a:lvl1pPr>
          </a:lstStyle>
          <a:p>
            <a:r>
              <a:rPr lang="de-CH" noProof="0" dirty="0" smtClean="0"/>
              <a:t>Diagramm durch Klicken hinzufügen</a:t>
            </a:r>
            <a:endParaRPr lang="de-CH" noProof="0" dirty="0"/>
          </a:p>
        </p:txBody>
      </p:sp>
      <p:sp>
        <p:nvSpPr>
          <p:cNvPr id="21" name="Textplatzhalter 7"/>
          <p:cNvSpPr>
            <a:spLocks noGrp="1"/>
          </p:cNvSpPr>
          <p:nvPr>
            <p:ph type="body" sz="quarter" idx="19" hasCustomPrompt="1"/>
          </p:nvPr>
        </p:nvSpPr>
        <p:spPr>
          <a:xfrm>
            <a:off x="11765186" y="3020229"/>
            <a:ext cx="304367" cy="3191808"/>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Diagramm: Quelle</a:t>
            </a:r>
            <a:endParaRPr lang="de-CH" noProof="0" dirty="0"/>
          </a:p>
        </p:txBody>
      </p:sp>
      <p:cxnSp>
        <p:nvCxnSpPr>
          <p:cNvPr id="19" name="Gerade Verbindung 18"/>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6"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7"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203205535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5" name="Gerade Verbindung 14"/>
          <p:cNvCxnSpPr/>
          <p:nvPr userDrawn="1"/>
        </p:nvCxnSpPr>
        <p:spPr>
          <a:xfrm>
            <a:off x="436336"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platzhalter 17"/>
          <p:cNvSpPr>
            <a:spLocks noGrp="1"/>
          </p:cNvSpPr>
          <p:nvPr>
            <p:ph type="body" sz="quarter" idx="21" hasCustomPrompt="1"/>
          </p:nvPr>
        </p:nvSpPr>
        <p:spPr>
          <a:xfrm>
            <a:off x="436335" y="1589089"/>
            <a:ext cx="3925432" cy="466725"/>
          </a:xfrm>
        </p:spPr>
        <p:txBody>
          <a:bodyPr/>
          <a:lstStyle>
            <a:lvl1pPr marL="133" indent="0">
              <a:buNone/>
              <a:defRPr/>
            </a:lvl1pPr>
          </a:lstStyle>
          <a:p>
            <a:pPr lvl="0"/>
            <a:r>
              <a:rPr lang="de-CH" noProof="0" dirty="0" smtClean="0"/>
              <a:t>Untertitel</a:t>
            </a:r>
            <a:endParaRPr lang="de-CH" noProof="0" dirty="0"/>
          </a:p>
        </p:txBody>
      </p:sp>
      <p:sp>
        <p:nvSpPr>
          <p:cNvPr id="7" name="Tabellenplatzhalter 6"/>
          <p:cNvSpPr>
            <a:spLocks noGrp="1"/>
          </p:cNvSpPr>
          <p:nvPr>
            <p:ph type="tbl" sz="quarter" idx="22" hasCustomPrompt="1"/>
          </p:nvPr>
        </p:nvSpPr>
        <p:spPr>
          <a:xfrm>
            <a:off x="436336" y="2055814"/>
            <a:ext cx="11321605" cy="4156223"/>
          </a:xfrm>
        </p:spPr>
        <p:txBody>
          <a:bodyPr/>
          <a:lstStyle>
            <a:lvl1pPr marL="133" indent="0">
              <a:buNone/>
              <a:defRPr/>
            </a:lvl1pPr>
          </a:lstStyle>
          <a:p>
            <a:r>
              <a:rPr lang="de-CH" noProof="0" dirty="0" smtClean="0"/>
              <a:t>Tabelle durch Klicken hinzufügen</a:t>
            </a:r>
            <a:endParaRPr lang="de-CH" noProof="0" dirty="0"/>
          </a:p>
        </p:txBody>
      </p:sp>
      <p:sp>
        <p:nvSpPr>
          <p:cNvPr id="19" name="Textplatzhalter 7"/>
          <p:cNvSpPr>
            <a:spLocks noGrp="1"/>
          </p:cNvSpPr>
          <p:nvPr>
            <p:ph type="body" sz="quarter" idx="19" hasCustomPrompt="1"/>
          </p:nvPr>
        </p:nvSpPr>
        <p:spPr>
          <a:xfrm>
            <a:off x="11757605" y="2997052"/>
            <a:ext cx="295046" cy="3214985"/>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Tabelle: Quelle</a:t>
            </a:r>
            <a:endParaRPr lang="de-CH" noProof="0" dirty="0"/>
          </a:p>
        </p:txBody>
      </p:sp>
      <p:cxnSp>
        <p:nvCxnSpPr>
          <p:cNvPr id="20" name="Gerade Verbindung 19"/>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6"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7"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415049532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Zwei Inhalte 2/3_1/3">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sp>
        <p:nvSpPr>
          <p:cNvPr id="7" name="Inhaltsplatzhalter 6"/>
          <p:cNvSpPr>
            <a:spLocks noGrp="1"/>
          </p:cNvSpPr>
          <p:nvPr>
            <p:ph sz="quarter" idx="13" hasCustomPrompt="1"/>
          </p:nvPr>
        </p:nvSpPr>
        <p:spPr>
          <a:xfrm>
            <a:off x="436336" y="1589088"/>
            <a:ext cx="7414525" cy="4620912"/>
          </a:xfrm>
        </p:spPr>
        <p:txBody>
          <a:bodyPr/>
          <a:lstStyle>
            <a:lvl1pPr>
              <a:defRPr/>
            </a:lvl1pPr>
          </a:lstStyle>
          <a:p>
            <a:pPr lvl="0"/>
            <a:r>
              <a:rPr lang="de-CH" noProof="0" dirty="0" smtClean="0"/>
              <a:t>Erste Ebene</a:t>
            </a:r>
          </a:p>
          <a:p>
            <a:pPr lvl="1"/>
            <a:r>
              <a:rPr lang="de-CH" noProof="0" dirty="0" smtClean="0"/>
              <a:t>Zweite Ebene</a:t>
            </a:r>
          </a:p>
          <a:p>
            <a:pPr lvl="2"/>
            <a:r>
              <a:rPr lang="de-CH" noProof="0" dirty="0" smtClean="0"/>
              <a:t>Dritte Ebene</a:t>
            </a:r>
          </a:p>
          <a:p>
            <a:pPr lvl="3"/>
            <a:r>
              <a:rPr lang="de-CH" noProof="0" dirty="0" smtClean="0"/>
              <a:t>Vierte Ebene</a:t>
            </a:r>
          </a:p>
          <a:p>
            <a:pPr lvl="4"/>
            <a:r>
              <a:rPr lang="de-CH" noProof="0" dirty="0" smtClean="0"/>
              <a:t>Fünfte Ebene</a:t>
            </a:r>
            <a:endParaRPr lang="de-CH" noProof="0" dirty="0"/>
          </a:p>
        </p:txBody>
      </p:sp>
      <p:sp>
        <p:nvSpPr>
          <p:cNvPr id="11" name="Inhaltsplatzhalter 6"/>
          <p:cNvSpPr>
            <a:spLocks noGrp="1"/>
          </p:cNvSpPr>
          <p:nvPr>
            <p:ph sz="quarter" idx="20" hasCustomPrompt="1"/>
          </p:nvPr>
        </p:nvSpPr>
        <p:spPr>
          <a:xfrm>
            <a:off x="8290370" y="1589088"/>
            <a:ext cx="3467570" cy="4620912"/>
          </a:xfrm>
        </p:spPr>
        <p:txBody>
          <a:bodyPr/>
          <a:lstStyle>
            <a:lvl1pPr>
              <a:defRPr/>
            </a:lvl1pPr>
          </a:lstStyle>
          <a:p>
            <a:pPr lvl="0"/>
            <a:r>
              <a:rPr lang="de-CH" noProof="0" dirty="0" smtClean="0"/>
              <a:t>Erste Ebene</a:t>
            </a:r>
          </a:p>
          <a:p>
            <a:pPr lvl="1"/>
            <a:r>
              <a:rPr lang="de-CH" noProof="0" dirty="0" smtClean="0"/>
              <a:t>Zweite Ebene</a:t>
            </a:r>
          </a:p>
          <a:p>
            <a:pPr lvl="2"/>
            <a:r>
              <a:rPr lang="de-CH" noProof="0" dirty="0" smtClean="0"/>
              <a:t>Dritte Ebene</a:t>
            </a:r>
          </a:p>
          <a:p>
            <a:pPr lvl="3"/>
            <a:r>
              <a:rPr lang="de-CH" noProof="0" dirty="0" smtClean="0"/>
              <a:t>Vierte Ebene</a:t>
            </a:r>
          </a:p>
          <a:p>
            <a:pPr lvl="4"/>
            <a:r>
              <a:rPr lang="de-CH" noProof="0" dirty="0" smtClean="0"/>
              <a:t>Fünfte Ebene</a:t>
            </a:r>
            <a:endParaRPr lang="de-CH" noProof="0" dirty="0"/>
          </a:p>
        </p:txBody>
      </p:sp>
      <p:sp>
        <p:nvSpPr>
          <p:cNvPr id="18" name="Textplatzhalter 7"/>
          <p:cNvSpPr>
            <a:spLocks noGrp="1"/>
          </p:cNvSpPr>
          <p:nvPr>
            <p:ph type="body" sz="quarter" idx="19" hasCustomPrompt="1"/>
          </p:nvPr>
        </p:nvSpPr>
        <p:spPr>
          <a:xfrm>
            <a:off x="11765185" y="2997052"/>
            <a:ext cx="295046" cy="3214985"/>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Bild links: Quelle, Bild rechts: Quelle</a:t>
            </a:r>
            <a:endParaRPr lang="de-CH" noProof="0" dirty="0"/>
          </a:p>
        </p:txBody>
      </p:sp>
      <p:cxnSp>
        <p:nvCxnSpPr>
          <p:cNvPr id="17" name="Gerade Verbindung 16"/>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4"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5"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131769767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gramm und 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5" name="Gerade Verbindung 14"/>
          <p:cNvCxnSpPr/>
          <p:nvPr userDrawn="1"/>
        </p:nvCxnSpPr>
        <p:spPr>
          <a:xfrm>
            <a:off x="436336"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platzhalter 15"/>
          <p:cNvSpPr>
            <a:spLocks noGrp="1"/>
          </p:cNvSpPr>
          <p:nvPr>
            <p:ph type="body" sz="quarter" idx="22" hasCustomPrompt="1"/>
          </p:nvPr>
        </p:nvSpPr>
        <p:spPr>
          <a:xfrm>
            <a:off x="8290370" y="1589088"/>
            <a:ext cx="3467571" cy="4624389"/>
          </a:xfrm>
        </p:spPr>
        <p:txBody>
          <a:bodyPr/>
          <a:lstStyle>
            <a:lvl1pPr>
              <a:defRPr/>
            </a:lvl1pPr>
          </a:lstStyle>
          <a:p>
            <a:pPr lvl="0"/>
            <a:r>
              <a:rPr lang="de-CH" noProof="0" dirty="0" smtClean="0"/>
              <a:t>Erste Ebene</a:t>
            </a:r>
          </a:p>
          <a:p>
            <a:pPr lvl="1"/>
            <a:r>
              <a:rPr lang="de-CH" noProof="0" dirty="0" smtClean="0"/>
              <a:t>Zweite Ebene</a:t>
            </a:r>
          </a:p>
          <a:p>
            <a:pPr lvl="2"/>
            <a:r>
              <a:rPr lang="de-CH" noProof="0" dirty="0" smtClean="0"/>
              <a:t>Dritte Ebene</a:t>
            </a:r>
          </a:p>
          <a:p>
            <a:pPr lvl="3"/>
            <a:r>
              <a:rPr lang="de-CH" noProof="0" dirty="0" smtClean="0"/>
              <a:t>Vierte Ebene</a:t>
            </a:r>
          </a:p>
          <a:p>
            <a:pPr lvl="4"/>
            <a:r>
              <a:rPr lang="de-CH" noProof="0" dirty="0" smtClean="0"/>
              <a:t>Fünfte Ebene</a:t>
            </a:r>
            <a:endParaRPr lang="de-CH" noProof="0" dirty="0"/>
          </a:p>
        </p:txBody>
      </p:sp>
      <p:sp>
        <p:nvSpPr>
          <p:cNvPr id="17" name="Textplatzhalter 17"/>
          <p:cNvSpPr>
            <a:spLocks noGrp="1"/>
          </p:cNvSpPr>
          <p:nvPr>
            <p:ph type="body" sz="quarter" idx="23" hasCustomPrompt="1"/>
          </p:nvPr>
        </p:nvSpPr>
        <p:spPr>
          <a:xfrm>
            <a:off x="436336" y="1589088"/>
            <a:ext cx="3925431" cy="455018"/>
          </a:xfrm>
        </p:spPr>
        <p:txBody>
          <a:bodyPr/>
          <a:lstStyle>
            <a:lvl1pPr marL="133" indent="0">
              <a:buNone/>
              <a:defRPr/>
            </a:lvl1pPr>
          </a:lstStyle>
          <a:p>
            <a:pPr lvl="0"/>
            <a:r>
              <a:rPr lang="de-CH" noProof="0" dirty="0" smtClean="0"/>
              <a:t>Untertitel</a:t>
            </a:r>
            <a:endParaRPr lang="de-CH" noProof="0" dirty="0"/>
          </a:p>
        </p:txBody>
      </p:sp>
      <p:sp>
        <p:nvSpPr>
          <p:cNvPr id="7" name="Diagrammplatzhalter 6"/>
          <p:cNvSpPr>
            <a:spLocks noGrp="1"/>
          </p:cNvSpPr>
          <p:nvPr>
            <p:ph type="chart" sz="quarter" idx="24" hasCustomPrompt="1"/>
          </p:nvPr>
        </p:nvSpPr>
        <p:spPr>
          <a:xfrm>
            <a:off x="436337" y="2055815"/>
            <a:ext cx="7414524" cy="4157662"/>
          </a:xfrm>
        </p:spPr>
        <p:txBody>
          <a:bodyPr/>
          <a:lstStyle>
            <a:lvl1pPr marL="133" indent="0">
              <a:buNone/>
              <a:defRPr/>
            </a:lvl1pPr>
          </a:lstStyle>
          <a:p>
            <a:r>
              <a:rPr lang="de-CH" noProof="0" dirty="0" smtClean="0"/>
              <a:t>Diagramm durch Klicken hinzufügen</a:t>
            </a:r>
            <a:endParaRPr lang="de-CH" noProof="0" dirty="0"/>
          </a:p>
        </p:txBody>
      </p:sp>
      <p:sp>
        <p:nvSpPr>
          <p:cNvPr id="21" name="Textplatzhalter 7"/>
          <p:cNvSpPr>
            <a:spLocks noGrp="1"/>
          </p:cNvSpPr>
          <p:nvPr>
            <p:ph type="body" sz="quarter" idx="19" hasCustomPrompt="1"/>
          </p:nvPr>
        </p:nvSpPr>
        <p:spPr>
          <a:xfrm>
            <a:off x="11765185" y="2997052"/>
            <a:ext cx="295046" cy="3214985"/>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Diagramm: Quelle</a:t>
            </a:r>
            <a:endParaRPr lang="de-CH" noProof="0" dirty="0"/>
          </a:p>
        </p:txBody>
      </p:sp>
      <p:cxnSp>
        <p:nvCxnSpPr>
          <p:cNvPr id="22" name="Gerade Verbindung 21"/>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8"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9"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15903645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elle und 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5" name="Gerade Verbindung 14"/>
          <p:cNvCxnSpPr/>
          <p:nvPr userDrawn="1"/>
        </p:nvCxnSpPr>
        <p:spPr>
          <a:xfrm>
            <a:off x="436336"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platzhalter 15"/>
          <p:cNvSpPr>
            <a:spLocks noGrp="1"/>
          </p:cNvSpPr>
          <p:nvPr>
            <p:ph type="body" sz="quarter" idx="22" hasCustomPrompt="1"/>
          </p:nvPr>
        </p:nvSpPr>
        <p:spPr>
          <a:xfrm>
            <a:off x="8290370" y="1589088"/>
            <a:ext cx="3467571" cy="4624389"/>
          </a:xfrm>
        </p:spPr>
        <p:txBody>
          <a:bodyPr/>
          <a:lstStyle>
            <a:lvl1pPr>
              <a:defRPr/>
            </a:lvl1pPr>
          </a:lstStyle>
          <a:p>
            <a:pPr lvl="0"/>
            <a:r>
              <a:rPr lang="de-CH" noProof="0" dirty="0" smtClean="0"/>
              <a:t>Erste Ebene</a:t>
            </a:r>
          </a:p>
          <a:p>
            <a:pPr lvl="1"/>
            <a:r>
              <a:rPr lang="de-CH" noProof="0" dirty="0" smtClean="0"/>
              <a:t>Zweite Ebene</a:t>
            </a:r>
          </a:p>
          <a:p>
            <a:pPr lvl="2"/>
            <a:r>
              <a:rPr lang="de-CH" noProof="0" dirty="0" smtClean="0"/>
              <a:t>Dritte Ebene</a:t>
            </a:r>
          </a:p>
          <a:p>
            <a:pPr lvl="3"/>
            <a:r>
              <a:rPr lang="de-CH" noProof="0" dirty="0" smtClean="0"/>
              <a:t>Vierte Ebene</a:t>
            </a:r>
          </a:p>
          <a:p>
            <a:pPr lvl="4"/>
            <a:r>
              <a:rPr lang="de-CH" noProof="0" dirty="0" smtClean="0"/>
              <a:t>Fünfte Ebene</a:t>
            </a:r>
            <a:endParaRPr lang="de-CH" noProof="0" dirty="0"/>
          </a:p>
        </p:txBody>
      </p:sp>
      <p:sp>
        <p:nvSpPr>
          <p:cNvPr id="17" name="Textplatzhalter 17"/>
          <p:cNvSpPr>
            <a:spLocks noGrp="1"/>
          </p:cNvSpPr>
          <p:nvPr>
            <p:ph type="body" sz="quarter" idx="23" hasCustomPrompt="1"/>
          </p:nvPr>
        </p:nvSpPr>
        <p:spPr>
          <a:xfrm>
            <a:off x="436336" y="1589089"/>
            <a:ext cx="3925431" cy="466725"/>
          </a:xfrm>
        </p:spPr>
        <p:txBody>
          <a:bodyPr/>
          <a:lstStyle>
            <a:lvl1pPr marL="133" indent="0">
              <a:buNone/>
              <a:defRPr/>
            </a:lvl1pPr>
          </a:lstStyle>
          <a:p>
            <a:pPr lvl="0"/>
            <a:r>
              <a:rPr lang="de-CH" noProof="0" dirty="0" smtClean="0"/>
              <a:t>Untertitel</a:t>
            </a:r>
            <a:endParaRPr lang="de-CH" noProof="0" dirty="0"/>
          </a:p>
        </p:txBody>
      </p:sp>
      <p:sp>
        <p:nvSpPr>
          <p:cNvPr id="7" name="Tabellenplatzhalter 6"/>
          <p:cNvSpPr>
            <a:spLocks noGrp="1"/>
          </p:cNvSpPr>
          <p:nvPr>
            <p:ph type="tbl" sz="quarter" idx="24" hasCustomPrompt="1"/>
          </p:nvPr>
        </p:nvSpPr>
        <p:spPr>
          <a:xfrm>
            <a:off x="436337" y="2055815"/>
            <a:ext cx="7414524" cy="4157662"/>
          </a:xfrm>
        </p:spPr>
        <p:txBody>
          <a:bodyPr/>
          <a:lstStyle>
            <a:lvl1pPr marL="133" indent="0">
              <a:buNone/>
              <a:defRPr/>
            </a:lvl1pPr>
          </a:lstStyle>
          <a:p>
            <a:r>
              <a:rPr lang="de-CH" noProof="0" dirty="0" smtClean="0"/>
              <a:t>Tabelle durch Klicken hinzufügen</a:t>
            </a:r>
            <a:endParaRPr lang="de-CH" noProof="0" dirty="0"/>
          </a:p>
        </p:txBody>
      </p:sp>
      <p:sp>
        <p:nvSpPr>
          <p:cNvPr id="21" name="Textplatzhalter 7"/>
          <p:cNvSpPr>
            <a:spLocks noGrp="1"/>
          </p:cNvSpPr>
          <p:nvPr>
            <p:ph type="body" sz="quarter" idx="19" hasCustomPrompt="1"/>
          </p:nvPr>
        </p:nvSpPr>
        <p:spPr>
          <a:xfrm>
            <a:off x="11757941" y="2997052"/>
            <a:ext cx="295046" cy="3216433"/>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Tabelle: Quelle</a:t>
            </a:r>
            <a:endParaRPr lang="de-CH" noProof="0" dirty="0"/>
          </a:p>
        </p:txBody>
      </p:sp>
      <p:cxnSp>
        <p:nvCxnSpPr>
          <p:cNvPr id="22" name="Gerade Verbindung 21"/>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8"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9"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223145790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Zwei Inhalte 1/2_1/2">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sp>
        <p:nvSpPr>
          <p:cNvPr id="7" name="Inhaltsplatzhalter 6"/>
          <p:cNvSpPr>
            <a:spLocks noGrp="1"/>
          </p:cNvSpPr>
          <p:nvPr>
            <p:ph sz="quarter" idx="13" hasCustomPrompt="1"/>
          </p:nvPr>
        </p:nvSpPr>
        <p:spPr>
          <a:xfrm>
            <a:off x="436336" y="1589088"/>
            <a:ext cx="5464504" cy="4620912"/>
          </a:xfrm>
        </p:spPr>
        <p:txBody>
          <a:bodyPr/>
          <a:lstStyle>
            <a:lvl1pPr>
              <a:defRPr/>
            </a:lvl1pPr>
          </a:lstStyle>
          <a:p>
            <a:pPr lvl="0"/>
            <a:r>
              <a:rPr lang="de-CH" noProof="0" dirty="0" smtClean="0"/>
              <a:t>Erste Ebene</a:t>
            </a:r>
          </a:p>
          <a:p>
            <a:pPr lvl="1"/>
            <a:r>
              <a:rPr lang="de-CH" noProof="0" dirty="0" smtClean="0"/>
              <a:t>Zweite Ebene</a:t>
            </a:r>
          </a:p>
          <a:p>
            <a:pPr lvl="2"/>
            <a:r>
              <a:rPr lang="de-CH" noProof="0" dirty="0" smtClean="0"/>
              <a:t>Dritte Ebene</a:t>
            </a:r>
          </a:p>
          <a:p>
            <a:pPr lvl="3"/>
            <a:r>
              <a:rPr lang="de-CH" noProof="0" dirty="0" smtClean="0"/>
              <a:t>Vierte Ebene</a:t>
            </a:r>
          </a:p>
          <a:p>
            <a:pPr lvl="4"/>
            <a:r>
              <a:rPr lang="de-CH" noProof="0" dirty="0" smtClean="0"/>
              <a:t>Fünfte Ebene</a:t>
            </a:r>
            <a:endParaRPr lang="de-CH" noProof="0" dirty="0"/>
          </a:p>
        </p:txBody>
      </p:sp>
      <p:sp>
        <p:nvSpPr>
          <p:cNvPr id="11" name="Inhaltsplatzhalter 6"/>
          <p:cNvSpPr>
            <a:spLocks noGrp="1"/>
          </p:cNvSpPr>
          <p:nvPr>
            <p:ph sz="quarter" idx="14" hasCustomPrompt="1"/>
          </p:nvPr>
        </p:nvSpPr>
        <p:spPr>
          <a:xfrm>
            <a:off x="6287989" y="1589088"/>
            <a:ext cx="5469952" cy="4620912"/>
          </a:xfrm>
        </p:spPr>
        <p:txBody>
          <a:bodyPr/>
          <a:lstStyle>
            <a:lvl1pPr>
              <a:defRPr/>
            </a:lvl1pPr>
          </a:lstStyle>
          <a:p>
            <a:pPr lvl="0"/>
            <a:r>
              <a:rPr lang="de-CH" noProof="0" dirty="0" smtClean="0"/>
              <a:t>Erste Ebene</a:t>
            </a:r>
          </a:p>
          <a:p>
            <a:pPr lvl="1"/>
            <a:r>
              <a:rPr lang="de-CH" noProof="0" dirty="0" smtClean="0"/>
              <a:t>Zweite Ebene</a:t>
            </a:r>
          </a:p>
          <a:p>
            <a:pPr lvl="2"/>
            <a:r>
              <a:rPr lang="de-CH" noProof="0" dirty="0" smtClean="0"/>
              <a:t>Dritte Ebene</a:t>
            </a:r>
          </a:p>
          <a:p>
            <a:pPr lvl="3"/>
            <a:r>
              <a:rPr lang="de-CH" noProof="0" dirty="0" smtClean="0"/>
              <a:t>Vierte Ebene</a:t>
            </a:r>
          </a:p>
          <a:p>
            <a:pPr lvl="4"/>
            <a:r>
              <a:rPr lang="de-CH" noProof="0" dirty="0" smtClean="0"/>
              <a:t>Fünfte Ebene</a:t>
            </a:r>
            <a:endParaRPr lang="de-CH" noProof="0" dirty="0"/>
          </a:p>
        </p:txBody>
      </p:sp>
      <p:sp>
        <p:nvSpPr>
          <p:cNvPr id="17" name="Textplatzhalter 7"/>
          <p:cNvSpPr>
            <a:spLocks noGrp="1"/>
          </p:cNvSpPr>
          <p:nvPr>
            <p:ph type="body" sz="quarter" idx="19" hasCustomPrompt="1"/>
          </p:nvPr>
        </p:nvSpPr>
        <p:spPr>
          <a:xfrm>
            <a:off x="11757941" y="2997052"/>
            <a:ext cx="295046" cy="3214985"/>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Bild links: Quelle, Bild rechts: Quelle</a:t>
            </a:r>
            <a:endParaRPr lang="de-CH" noProof="0" dirty="0"/>
          </a:p>
        </p:txBody>
      </p:sp>
      <p:cxnSp>
        <p:nvCxnSpPr>
          <p:cNvPr id="18" name="Gerade Verbindung 17"/>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4"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5"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102253928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wei Diagramm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4" name="Gerade Verbindung 13"/>
          <p:cNvCxnSpPr/>
          <p:nvPr userDrawn="1"/>
        </p:nvCxnSpPr>
        <p:spPr>
          <a:xfrm>
            <a:off x="436336"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platzhalter 17"/>
          <p:cNvSpPr>
            <a:spLocks noGrp="1"/>
          </p:cNvSpPr>
          <p:nvPr>
            <p:ph type="body" sz="quarter" idx="22" hasCustomPrompt="1"/>
          </p:nvPr>
        </p:nvSpPr>
        <p:spPr>
          <a:xfrm>
            <a:off x="436336" y="1589089"/>
            <a:ext cx="3925431" cy="466725"/>
          </a:xfrm>
        </p:spPr>
        <p:txBody>
          <a:bodyPr/>
          <a:lstStyle>
            <a:lvl1pPr marL="133" indent="0">
              <a:buNone/>
              <a:defRPr/>
            </a:lvl1pPr>
          </a:lstStyle>
          <a:p>
            <a:pPr lvl="0"/>
            <a:r>
              <a:rPr lang="de-CH" noProof="0" dirty="0" smtClean="0"/>
              <a:t>Untertitel</a:t>
            </a:r>
            <a:endParaRPr lang="de-CH" noProof="0" dirty="0"/>
          </a:p>
        </p:txBody>
      </p:sp>
      <p:sp>
        <p:nvSpPr>
          <p:cNvPr id="12" name="Diagrammplatzhalter 11"/>
          <p:cNvSpPr>
            <a:spLocks noGrp="1"/>
          </p:cNvSpPr>
          <p:nvPr>
            <p:ph type="chart" sz="quarter" idx="25" hasCustomPrompt="1"/>
          </p:nvPr>
        </p:nvSpPr>
        <p:spPr>
          <a:xfrm>
            <a:off x="436336" y="2047876"/>
            <a:ext cx="5464503" cy="4165600"/>
          </a:xfrm>
        </p:spPr>
        <p:txBody>
          <a:bodyPr/>
          <a:lstStyle>
            <a:lvl1pPr marL="133" indent="0">
              <a:buNone/>
              <a:defRPr baseline="0"/>
            </a:lvl1pPr>
          </a:lstStyle>
          <a:p>
            <a:r>
              <a:rPr lang="de-CH" noProof="0" dirty="0" smtClean="0"/>
              <a:t>Diagramm durch Klicken hinzufügen</a:t>
            </a:r>
            <a:endParaRPr lang="de-CH" noProof="0" dirty="0"/>
          </a:p>
        </p:txBody>
      </p:sp>
      <p:cxnSp>
        <p:nvCxnSpPr>
          <p:cNvPr id="15" name="Gerade Verbindung 14"/>
          <p:cNvCxnSpPr/>
          <p:nvPr userDrawn="1"/>
        </p:nvCxnSpPr>
        <p:spPr>
          <a:xfrm>
            <a:off x="6275927"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platzhalter 17"/>
          <p:cNvSpPr>
            <a:spLocks noGrp="1"/>
          </p:cNvSpPr>
          <p:nvPr>
            <p:ph type="body" sz="quarter" idx="26" hasCustomPrompt="1"/>
          </p:nvPr>
        </p:nvSpPr>
        <p:spPr>
          <a:xfrm>
            <a:off x="6282693" y="1589089"/>
            <a:ext cx="3765768" cy="466725"/>
          </a:xfrm>
        </p:spPr>
        <p:txBody>
          <a:bodyPr/>
          <a:lstStyle>
            <a:lvl1pPr marL="133" indent="0">
              <a:buNone/>
              <a:defRPr/>
            </a:lvl1pPr>
          </a:lstStyle>
          <a:p>
            <a:pPr lvl="0"/>
            <a:r>
              <a:rPr lang="de-CH" noProof="0" dirty="0" smtClean="0"/>
              <a:t>Untertitel</a:t>
            </a:r>
            <a:endParaRPr lang="de-CH" noProof="0" dirty="0"/>
          </a:p>
        </p:txBody>
      </p:sp>
      <p:sp>
        <p:nvSpPr>
          <p:cNvPr id="17" name="Diagrammplatzhalter 11"/>
          <p:cNvSpPr>
            <a:spLocks noGrp="1"/>
          </p:cNvSpPr>
          <p:nvPr>
            <p:ph type="chart" sz="quarter" idx="27" hasCustomPrompt="1"/>
          </p:nvPr>
        </p:nvSpPr>
        <p:spPr>
          <a:xfrm>
            <a:off x="6287989" y="2047876"/>
            <a:ext cx="5469952" cy="4165600"/>
          </a:xfrm>
        </p:spPr>
        <p:txBody>
          <a:bodyPr/>
          <a:lstStyle>
            <a:lvl1pPr marL="133" indent="0">
              <a:buNone/>
              <a:defRPr baseline="0"/>
            </a:lvl1pPr>
          </a:lstStyle>
          <a:p>
            <a:r>
              <a:rPr lang="de-CH" noProof="0" dirty="0" smtClean="0"/>
              <a:t>Diagramm durch Klicken hinzufügen</a:t>
            </a:r>
            <a:endParaRPr lang="de-CH" noProof="0" dirty="0"/>
          </a:p>
        </p:txBody>
      </p:sp>
      <p:sp>
        <p:nvSpPr>
          <p:cNvPr id="23" name="Textplatzhalter 7"/>
          <p:cNvSpPr>
            <a:spLocks noGrp="1"/>
          </p:cNvSpPr>
          <p:nvPr>
            <p:ph type="body" sz="quarter" idx="19" hasCustomPrompt="1"/>
          </p:nvPr>
        </p:nvSpPr>
        <p:spPr>
          <a:xfrm>
            <a:off x="11765185" y="2997052"/>
            <a:ext cx="295046" cy="3214985"/>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Diagramm: Quelle</a:t>
            </a:r>
            <a:endParaRPr lang="de-CH" noProof="0" dirty="0"/>
          </a:p>
        </p:txBody>
      </p:sp>
      <p:cxnSp>
        <p:nvCxnSpPr>
          <p:cNvPr id="24" name="Gerade Verbindung 23"/>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8" name="Grafik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79378" y="6528888"/>
            <a:ext cx="578564" cy="89979"/>
          </a:xfrm>
          <a:prstGeom prst="rect">
            <a:avLst/>
          </a:prstGeom>
        </p:spPr>
      </p:pic>
      <p:sp>
        <p:nvSpPr>
          <p:cNvPr id="29"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30"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31"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67967289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Zwei Tabell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4" name="Gerade Verbindung 13"/>
          <p:cNvCxnSpPr/>
          <p:nvPr userDrawn="1"/>
        </p:nvCxnSpPr>
        <p:spPr>
          <a:xfrm>
            <a:off x="436336"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platzhalter 17"/>
          <p:cNvSpPr>
            <a:spLocks noGrp="1"/>
          </p:cNvSpPr>
          <p:nvPr>
            <p:ph type="body" sz="quarter" idx="22" hasCustomPrompt="1"/>
          </p:nvPr>
        </p:nvSpPr>
        <p:spPr>
          <a:xfrm>
            <a:off x="436336" y="1589089"/>
            <a:ext cx="3925431" cy="466725"/>
          </a:xfrm>
        </p:spPr>
        <p:txBody>
          <a:bodyPr/>
          <a:lstStyle>
            <a:lvl1pPr marL="133" indent="0">
              <a:buNone/>
              <a:defRPr/>
            </a:lvl1pPr>
          </a:lstStyle>
          <a:p>
            <a:pPr lvl="0"/>
            <a:r>
              <a:rPr lang="de-CH" noProof="0" dirty="0" smtClean="0"/>
              <a:t>Untertitel</a:t>
            </a:r>
            <a:endParaRPr lang="de-CH" noProof="0" dirty="0"/>
          </a:p>
        </p:txBody>
      </p:sp>
      <p:sp>
        <p:nvSpPr>
          <p:cNvPr id="7" name="Tabellenplatzhalter 6"/>
          <p:cNvSpPr>
            <a:spLocks noGrp="1"/>
          </p:cNvSpPr>
          <p:nvPr>
            <p:ph type="tbl" sz="quarter" idx="24" hasCustomPrompt="1"/>
          </p:nvPr>
        </p:nvSpPr>
        <p:spPr>
          <a:xfrm>
            <a:off x="436336" y="2055814"/>
            <a:ext cx="5464504" cy="4148138"/>
          </a:xfrm>
        </p:spPr>
        <p:txBody>
          <a:bodyPr/>
          <a:lstStyle>
            <a:lvl1pPr marL="133" indent="0">
              <a:buNone/>
              <a:defRPr baseline="0"/>
            </a:lvl1pPr>
          </a:lstStyle>
          <a:p>
            <a:r>
              <a:rPr lang="de-CH" noProof="0" dirty="0" smtClean="0"/>
              <a:t>Tabelle durch Klicken hinzufügen</a:t>
            </a:r>
            <a:endParaRPr lang="de-CH" noProof="0" dirty="0"/>
          </a:p>
        </p:txBody>
      </p:sp>
      <p:cxnSp>
        <p:nvCxnSpPr>
          <p:cNvPr id="15" name="Gerade Verbindung 14"/>
          <p:cNvCxnSpPr/>
          <p:nvPr userDrawn="1"/>
        </p:nvCxnSpPr>
        <p:spPr>
          <a:xfrm>
            <a:off x="6275927" y="1557225"/>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platzhalter 17"/>
          <p:cNvSpPr>
            <a:spLocks noGrp="1"/>
          </p:cNvSpPr>
          <p:nvPr>
            <p:ph type="body" sz="quarter" idx="25" hasCustomPrompt="1"/>
          </p:nvPr>
        </p:nvSpPr>
        <p:spPr>
          <a:xfrm>
            <a:off x="6285941" y="1589089"/>
            <a:ext cx="3860837" cy="466725"/>
          </a:xfrm>
        </p:spPr>
        <p:txBody>
          <a:bodyPr/>
          <a:lstStyle>
            <a:lvl1pPr marL="133" indent="0">
              <a:buNone/>
              <a:defRPr/>
            </a:lvl1pPr>
          </a:lstStyle>
          <a:p>
            <a:pPr lvl="0"/>
            <a:r>
              <a:rPr lang="de-CH" noProof="0" dirty="0" smtClean="0"/>
              <a:t>Untertitel</a:t>
            </a:r>
            <a:endParaRPr lang="de-CH" noProof="0" dirty="0"/>
          </a:p>
        </p:txBody>
      </p:sp>
      <p:sp>
        <p:nvSpPr>
          <p:cNvPr id="17" name="Tabellenplatzhalter 6"/>
          <p:cNvSpPr>
            <a:spLocks noGrp="1"/>
          </p:cNvSpPr>
          <p:nvPr>
            <p:ph type="tbl" sz="quarter" idx="26" hasCustomPrompt="1"/>
          </p:nvPr>
        </p:nvSpPr>
        <p:spPr>
          <a:xfrm>
            <a:off x="6285942" y="2055814"/>
            <a:ext cx="5471999" cy="4148138"/>
          </a:xfrm>
        </p:spPr>
        <p:txBody>
          <a:bodyPr/>
          <a:lstStyle>
            <a:lvl1pPr marL="133" indent="0">
              <a:buNone/>
              <a:defRPr/>
            </a:lvl1pPr>
          </a:lstStyle>
          <a:p>
            <a:r>
              <a:rPr lang="de-CH" noProof="0" dirty="0" smtClean="0"/>
              <a:t>Tabelle durch Klicken auf Symbol hinzufügen</a:t>
            </a:r>
            <a:endParaRPr lang="de-CH" noProof="0" dirty="0"/>
          </a:p>
        </p:txBody>
      </p:sp>
      <p:sp>
        <p:nvSpPr>
          <p:cNvPr id="23" name="Textplatzhalter 7"/>
          <p:cNvSpPr>
            <a:spLocks noGrp="1"/>
          </p:cNvSpPr>
          <p:nvPr>
            <p:ph type="body" sz="quarter" idx="19" hasCustomPrompt="1"/>
          </p:nvPr>
        </p:nvSpPr>
        <p:spPr>
          <a:xfrm>
            <a:off x="11765185" y="2997052"/>
            <a:ext cx="295046" cy="3214985"/>
          </a:xfrm>
        </p:spPr>
        <p:txBody>
          <a:bodyPr vert="vert270" anchor="ctr">
            <a:normAutofit/>
          </a:bodyPr>
          <a:lstStyle>
            <a:lvl1pPr marL="0" indent="0">
              <a:buNone/>
              <a:defRPr sz="800" b="0" baseline="0">
                <a:solidFill>
                  <a:schemeClr val="tx1"/>
                </a:solidFill>
                <a:latin typeface="+mj-lt"/>
              </a:defRPr>
            </a:lvl1pPr>
          </a:lstStyle>
          <a:p>
            <a:pPr lvl="0"/>
            <a:r>
              <a:rPr lang="de-CH" noProof="0" dirty="0" smtClean="0"/>
              <a:t>Tabelle: Quelle</a:t>
            </a:r>
            <a:endParaRPr lang="de-CH" noProof="0" dirty="0"/>
          </a:p>
        </p:txBody>
      </p:sp>
      <p:cxnSp>
        <p:nvCxnSpPr>
          <p:cNvPr id="24" name="Gerade Verbindung 23"/>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8" name="Grafik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79378" y="6528888"/>
            <a:ext cx="578564" cy="89979"/>
          </a:xfrm>
          <a:prstGeom prst="rect">
            <a:avLst/>
          </a:prstGeom>
        </p:spPr>
      </p:pic>
      <p:sp>
        <p:nvSpPr>
          <p:cNvPr id="32"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33"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34"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35099124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ur Überschrift">
    <p:spTree>
      <p:nvGrpSpPr>
        <p:cNvPr id="1" name=""/>
        <p:cNvGrpSpPr/>
        <p:nvPr/>
      </p:nvGrpSpPr>
      <p:grpSpPr>
        <a:xfrm>
          <a:off x="0" y="0"/>
          <a:ext cx="0" cy="0"/>
          <a:chOff x="0" y="0"/>
          <a:chExt cx="0" cy="0"/>
        </a:xfrm>
      </p:grpSpPr>
      <p:sp>
        <p:nvSpPr>
          <p:cNvPr id="7" name="Titel 6"/>
          <p:cNvSpPr>
            <a:spLocks noGrp="1"/>
          </p:cNvSpPr>
          <p:nvPr>
            <p:ph type="title" hasCustomPrompt="1"/>
          </p:nvPr>
        </p:nvSpPr>
        <p:spPr>
          <a:xfrm>
            <a:off x="436336" y="333298"/>
            <a:ext cx="8253876" cy="1061792"/>
          </a:xfrm>
        </p:spPr>
        <p:txBody>
          <a:bodyPr/>
          <a:lstStyle/>
          <a:p>
            <a:r>
              <a:rPr lang="de-CH" noProof="0" dirty="0" smtClean="0"/>
              <a:t>Titel durch Klicken hinzufügen</a:t>
            </a:r>
            <a:endParaRPr lang="de-CH" noProof="0" dirty="0"/>
          </a:p>
        </p:txBody>
      </p:sp>
      <p:cxnSp>
        <p:nvCxnSpPr>
          <p:cNvPr id="14" name="Gerade Verbindung 13"/>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Grafik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79378" y="6528888"/>
            <a:ext cx="578564" cy="89979"/>
          </a:xfrm>
          <a:prstGeom prst="rect">
            <a:avLst/>
          </a:prstGeom>
        </p:spPr>
      </p:pic>
      <p:sp>
        <p:nvSpPr>
          <p:cNvPr id="19"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20"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21"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308840388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cxnSp>
        <p:nvCxnSpPr>
          <p:cNvPr id="2" name="Gerade Verbindung 1"/>
          <p:cNvCxnSpPr/>
          <p:nvPr userDrawn="1"/>
        </p:nvCxnSpPr>
        <p:spPr>
          <a:xfrm>
            <a:off x="436336" y="6426000"/>
            <a:ext cx="113269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79378" y="6528888"/>
            <a:ext cx="578564" cy="89979"/>
          </a:xfrm>
          <a:prstGeom prst="rect">
            <a:avLst/>
          </a:prstGeom>
        </p:spPr>
      </p:pic>
      <p:sp>
        <p:nvSpPr>
          <p:cNvPr id="4" name="Datumsplatzhalter 6"/>
          <p:cNvSpPr>
            <a:spLocks noGrp="1"/>
          </p:cNvSpPr>
          <p:nvPr>
            <p:ph type="dt" sz="half" idx="2"/>
          </p:nvPr>
        </p:nvSpPr>
        <p:spPr>
          <a:xfrm>
            <a:off x="890124" y="6429275"/>
            <a:ext cx="647663" cy="216000"/>
          </a:xfrm>
          <a:prstGeom prst="rect">
            <a:avLst/>
          </a:prstGeom>
        </p:spPr>
        <p:txBody>
          <a:bodyPr vert="horz" lIns="0" tIns="0" rIns="0" bIns="0" rtlCol="0" anchor="b" anchorCtr="0"/>
          <a:lstStyle>
            <a:lvl1pPr algn="l">
              <a:defRPr sz="900">
                <a:solidFill>
                  <a:srgbClr val="000000"/>
                </a:solidFill>
              </a:defRPr>
            </a:lvl1pPr>
          </a:lstStyle>
          <a:p>
            <a:r>
              <a:rPr lang="en-US" noProof="0" smtClean="0"/>
              <a:t>Jan 2019</a:t>
            </a:r>
            <a:endParaRPr lang="de-CH" noProof="0" dirty="0"/>
          </a:p>
        </p:txBody>
      </p:sp>
      <p:sp>
        <p:nvSpPr>
          <p:cNvPr id="5" name="Fußzeilenplatzhalter 7"/>
          <p:cNvSpPr>
            <a:spLocks noGrp="1"/>
          </p:cNvSpPr>
          <p:nvPr>
            <p:ph type="ftr" sz="quarter" idx="3"/>
          </p:nvPr>
        </p:nvSpPr>
        <p:spPr>
          <a:xfrm>
            <a:off x="1551767" y="6429375"/>
            <a:ext cx="10213419" cy="215900"/>
          </a:xfrm>
          <a:prstGeom prst="rect">
            <a:avLst/>
          </a:prstGeom>
        </p:spPr>
        <p:txBody>
          <a:bodyPr vert="horz" lIns="0" tIns="0" rIns="0" bIns="0" rtlCol="0" anchor="b" anchorCtr="0"/>
          <a:lstStyle>
            <a:lvl1pPr algn="l">
              <a:defRPr sz="900">
                <a:solidFill>
                  <a:srgbClr val="000000"/>
                </a:solidFill>
              </a:defRPr>
            </a:lvl1pPr>
          </a:lstStyle>
          <a:p>
            <a:endParaRPr lang="de-CH" dirty="0" smtClean="0"/>
          </a:p>
        </p:txBody>
      </p:sp>
      <p:sp>
        <p:nvSpPr>
          <p:cNvPr id="6" name="Foliennummernplatzhalter 8"/>
          <p:cNvSpPr>
            <a:spLocks noGrp="1"/>
          </p:cNvSpPr>
          <p:nvPr>
            <p:ph type="sldNum" sz="quarter" idx="4"/>
          </p:nvPr>
        </p:nvSpPr>
        <p:spPr>
          <a:xfrm>
            <a:off x="436336" y="6429275"/>
            <a:ext cx="395794" cy="216000"/>
          </a:xfrm>
          <a:prstGeom prst="rect">
            <a:avLst/>
          </a:prstGeom>
        </p:spPr>
        <p:txBody>
          <a:bodyPr vert="horz" wrap="none" lIns="0" tIns="0" rIns="0" bIns="0" rtlCol="0" anchor="b" anchorCtr="0">
            <a:noAutofit/>
          </a:bodyPr>
          <a:lstStyle>
            <a:lvl1pPr algn="l">
              <a:defRPr sz="900" b="1">
                <a:solidFill>
                  <a:srgbClr val="000000"/>
                </a:solidFill>
              </a:defRPr>
            </a:lvl1pPr>
          </a:lstStyle>
          <a:p>
            <a:fld id="{BB6CE02C-1F85-49B7-882D-939BD297648E}" type="slidenum">
              <a:rPr lang="de-CH" noProof="0" smtClean="0"/>
              <a:pPr/>
              <a:t>‹#›</a:t>
            </a:fld>
            <a:endParaRPr lang="de-CH" noProof="0" dirty="0"/>
          </a:p>
        </p:txBody>
      </p:sp>
    </p:spTree>
    <p:extLst>
      <p:ext uri="{BB962C8B-B14F-4D97-AF65-F5344CB8AC3E}">
        <p14:creationId xmlns:p14="http://schemas.microsoft.com/office/powerpoint/2010/main" val="56698823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chluss">
    <p:bg bwMode="ltGray">
      <p:bgPr>
        <a:solidFill>
          <a:schemeClr val="accent1"/>
        </a:solidFill>
        <a:effectLst/>
      </p:bgPr>
    </p:bg>
    <p:spTree>
      <p:nvGrpSpPr>
        <p:cNvPr id="1" name=""/>
        <p:cNvGrpSpPr/>
        <p:nvPr/>
      </p:nvGrpSpPr>
      <p:grpSpPr>
        <a:xfrm>
          <a:off x="0" y="0"/>
          <a:ext cx="0" cy="0"/>
          <a:chOff x="0" y="0"/>
          <a:chExt cx="0" cy="0"/>
        </a:xfrm>
      </p:grpSpPr>
      <p:cxnSp>
        <p:nvCxnSpPr>
          <p:cNvPr id="8" name="Gerade Verbindung 7"/>
          <p:cNvCxnSpPr/>
          <p:nvPr userDrawn="1"/>
        </p:nvCxnSpPr>
        <p:spPr>
          <a:xfrm>
            <a:off x="436336" y="792000"/>
            <a:ext cx="1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userDrawn="1"/>
        </p:nvSpPr>
        <p:spPr>
          <a:xfrm>
            <a:off x="630767" y="3362326"/>
            <a:ext cx="10672234" cy="399931"/>
          </a:xfrm>
          <a:prstGeom prst="rect">
            <a:avLst/>
          </a:prstGeom>
          <a:noFill/>
        </p:spPr>
        <p:txBody>
          <a:bodyPr wrap="square" lIns="121900" tIns="60949" rIns="121900" bIns="60949" rtlCol="0">
            <a:spAutoFit/>
          </a:bodyPr>
          <a:lstStyle/>
          <a:p>
            <a:endParaRPr lang="de-CH" sz="1799" noProof="0" dirty="0"/>
          </a:p>
        </p:txBody>
      </p:sp>
      <p:sp>
        <p:nvSpPr>
          <p:cNvPr id="6" name="Textfeld 5"/>
          <p:cNvSpPr txBox="1"/>
          <p:nvPr userDrawn="1"/>
        </p:nvSpPr>
        <p:spPr>
          <a:xfrm>
            <a:off x="446315" y="3362326"/>
            <a:ext cx="8243897" cy="492371"/>
          </a:xfrm>
          <a:prstGeom prst="rect">
            <a:avLst/>
          </a:prstGeom>
          <a:noFill/>
        </p:spPr>
        <p:txBody>
          <a:bodyPr wrap="square" lIns="0" tIns="60949" rIns="121900" bIns="60949" rtlCol="0">
            <a:spAutoFit/>
          </a:bodyPr>
          <a:lstStyle/>
          <a:p>
            <a:r>
              <a:rPr lang="de-CH" sz="2399" noProof="0" dirty="0" smtClean="0"/>
              <a:t>© Schweizerische Nationalbank</a:t>
            </a:r>
            <a:endParaRPr lang="de-CH" sz="2399" noProof="0" dirty="0"/>
          </a:p>
        </p:txBody>
      </p:sp>
      <p:sp>
        <p:nvSpPr>
          <p:cNvPr id="9" name="Textfeld 8"/>
          <p:cNvSpPr txBox="1"/>
          <p:nvPr userDrawn="1"/>
        </p:nvSpPr>
        <p:spPr>
          <a:xfrm>
            <a:off x="446315" y="931306"/>
            <a:ext cx="8243897" cy="1230821"/>
          </a:xfrm>
          <a:prstGeom prst="rect">
            <a:avLst/>
          </a:prstGeom>
          <a:noFill/>
        </p:spPr>
        <p:txBody>
          <a:bodyPr wrap="square" lIns="0" tIns="0" rIns="0" bIns="0" rtlCol="0">
            <a:spAutoFit/>
          </a:bodyPr>
          <a:lstStyle/>
          <a:p>
            <a:r>
              <a:rPr lang="de-CH" sz="3998" noProof="0" dirty="0" smtClean="0"/>
              <a:t>Vielen</a:t>
            </a:r>
            <a:r>
              <a:rPr lang="de-CH" sz="3998" baseline="0" noProof="0" dirty="0" smtClean="0"/>
              <a:t> Dank für Ihre</a:t>
            </a:r>
            <a:br>
              <a:rPr lang="de-CH" sz="3998" baseline="0" noProof="0" dirty="0" smtClean="0"/>
            </a:br>
            <a:r>
              <a:rPr lang="de-CH" sz="3998" baseline="0" noProof="0" dirty="0" smtClean="0"/>
              <a:t>Aufmerksamkeit!</a:t>
            </a:r>
            <a:endParaRPr lang="de-CH" sz="3998" noProof="0" dirty="0"/>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black">
          <a:xfrm>
            <a:off x="431776" y="5416746"/>
            <a:ext cx="2519389" cy="1008656"/>
          </a:xfrm>
          <a:prstGeom prst="rect">
            <a:avLst/>
          </a:prstGeom>
        </p:spPr>
      </p:pic>
    </p:spTree>
    <p:extLst>
      <p:ext uri="{BB962C8B-B14F-4D97-AF65-F5344CB8AC3E}">
        <p14:creationId xmlns:p14="http://schemas.microsoft.com/office/powerpoint/2010/main" val="12424860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r>
              <a:rPr lang="en-US"/>
              <a:t>Jan 2019</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CA38A361-71BE-4B42-8CEE-9CD529FF07B7}" type="slidenum">
              <a:rPr lang="en-US" smtClean="0"/>
              <a:t>‹#›</a:t>
            </a:fld>
            <a:endParaRPr lang="en-US"/>
          </a:p>
        </p:txBody>
      </p:sp>
    </p:spTree>
    <p:extLst>
      <p:ext uri="{BB962C8B-B14F-4D97-AF65-F5344CB8AC3E}">
        <p14:creationId xmlns:p14="http://schemas.microsoft.com/office/powerpoint/2010/main" val="10403558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36336" y="333298"/>
            <a:ext cx="8253876" cy="1061792"/>
          </a:xfrm>
          <a:prstGeom prst="rect">
            <a:avLst/>
          </a:prstGeom>
        </p:spPr>
        <p:txBody>
          <a:bodyPr vert="horz" lIns="0" tIns="0" rIns="0" bIns="0" anchor="t" anchorCtr="0">
            <a:noAutofit/>
          </a:bodyPr>
          <a:lstStyle/>
          <a:p>
            <a:r>
              <a:rPr lang="de-CH"/>
              <a:t>Titel durch Klicken hinzufügen</a:t>
            </a:r>
            <a:endParaRPr lang="de-CH" noProof="0" dirty="0"/>
          </a:p>
        </p:txBody>
      </p:sp>
      <p:sp>
        <p:nvSpPr>
          <p:cNvPr id="3" name="Textplatzhalter 2"/>
          <p:cNvSpPr>
            <a:spLocks noGrp="1"/>
          </p:cNvSpPr>
          <p:nvPr>
            <p:ph type="body" idx="1"/>
          </p:nvPr>
        </p:nvSpPr>
        <p:spPr>
          <a:xfrm>
            <a:off x="436336" y="1589088"/>
            <a:ext cx="8253876" cy="4620912"/>
          </a:xfrm>
          <a:prstGeom prst="rect">
            <a:avLst/>
          </a:prstGeom>
        </p:spPr>
        <p:txBody>
          <a:bodyPr vert="horz" lIns="0" tIns="0" rIns="0" bIns="0">
            <a:normAutofit/>
          </a:bodyPr>
          <a:lstStyle/>
          <a:p>
            <a:pPr lvl="0"/>
            <a:r>
              <a:rPr lang="de-CH"/>
              <a:t>Erste Ebene</a:t>
            </a:r>
          </a:p>
          <a:p>
            <a:pPr lvl="1"/>
            <a:r>
              <a:rPr lang="de-CH"/>
              <a:t>Zweite Ebene</a:t>
            </a:r>
          </a:p>
          <a:p>
            <a:pPr lvl="2"/>
            <a:r>
              <a:rPr lang="de-CH"/>
              <a:t>Dritte Ebene</a:t>
            </a:r>
          </a:p>
          <a:p>
            <a:pPr lvl="3"/>
            <a:r>
              <a:rPr lang="de-CH"/>
              <a:t>Vierte Ebene</a:t>
            </a:r>
          </a:p>
          <a:p>
            <a:pPr lvl="4"/>
            <a:r>
              <a:rPr lang="de-CH"/>
              <a:t>Fünfte Ebene</a:t>
            </a:r>
            <a:endParaRPr lang="de-CH" noProof="0" dirty="0"/>
          </a:p>
        </p:txBody>
      </p:sp>
      <p:sp>
        <p:nvSpPr>
          <p:cNvPr id="7" name="Datumsplatzhalter 6"/>
          <p:cNvSpPr>
            <a:spLocks noGrp="1"/>
          </p:cNvSpPr>
          <p:nvPr>
            <p:ph type="dt" sz="half" idx="2"/>
          </p:nvPr>
        </p:nvSpPr>
        <p:spPr>
          <a:xfrm>
            <a:off x="890124" y="6429275"/>
            <a:ext cx="647663" cy="216000"/>
          </a:xfrm>
          <a:prstGeom prst="rect">
            <a:avLst/>
          </a:prstGeom>
        </p:spPr>
        <p:txBody>
          <a:bodyPr vert="horz" lIns="0" tIns="0" rIns="0" bIns="0" anchor="b" anchorCtr="0"/>
          <a:lstStyle>
            <a:lvl1pPr algn="l">
              <a:defRPr sz="900">
                <a:solidFill>
                  <a:srgbClr val="000000"/>
                </a:solidFill>
              </a:defRPr>
            </a:lvl1pPr>
          </a:lstStyle>
          <a:p>
            <a:r>
              <a:rPr lang="en-US"/>
              <a:t>Jan 2019</a:t>
            </a:r>
            <a:endParaRPr lang="de-CH" noProof="0" dirty="0"/>
          </a:p>
        </p:txBody>
      </p:sp>
      <p:sp>
        <p:nvSpPr>
          <p:cNvPr id="8" name="Fußzeilenplatzhalter 7"/>
          <p:cNvSpPr>
            <a:spLocks noGrp="1"/>
          </p:cNvSpPr>
          <p:nvPr>
            <p:ph type="ftr" sz="quarter" idx="3"/>
          </p:nvPr>
        </p:nvSpPr>
        <p:spPr>
          <a:xfrm>
            <a:off x="1551767" y="6429375"/>
            <a:ext cx="10213419" cy="215900"/>
          </a:xfrm>
          <a:prstGeom prst="rect">
            <a:avLst/>
          </a:prstGeom>
        </p:spPr>
        <p:txBody>
          <a:bodyPr vert="horz" lIns="0" tIns="0" rIns="0" bIns="0" anchor="b" anchorCtr="0"/>
          <a:lstStyle>
            <a:lvl1pPr algn="l">
              <a:defRPr sz="900">
                <a:solidFill>
                  <a:srgbClr val="000000"/>
                </a:solidFill>
              </a:defRPr>
            </a:lvl1pPr>
          </a:lstStyle>
          <a:p>
            <a:endParaRPr lang="de-CH" noProof="0" dirty="0" smtClean="0"/>
          </a:p>
        </p:txBody>
      </p:sp>
      <p:sp>
        <p:nvSpPr>
          <p:cNvPr id="9" name="Foliennummernplatzhalter 8"/>
          <p:cNvSpPr>
            <a:spLocks noGrp="1"/>
          </p:cNvSpPr>
          <p:nvPr>
            <p:ph type="sldNum" sz="quarter" idx="4"/>
          </p:nvPr>
        </p:nvSpPr>
        <p:spPr>
          <a:xfrm>
            <a:off x="436336" y="6429275"/>
            <a:ext cx="395794" cy="216000"/>
          </a:xfrm>
          <a:prstGeom prst="rect">
            <a:avLst/>
          </a:prstGeom>
        </p:spPr>
        <p:txBody>
          <a:bodyPr vert="horz" wrap="none" lIns="0" tIns="0" rIns="0" bIns="0" anchor="b" anchorCtr="0">
            <a:noAutofit/>
          </a:bodyPr>
          <a:lstStyle>
            <a:lvl1pPr algn="l">
              <a:defRPr sz="900" b="1">
                <a:solidFill>
                  <a:srgbClr val="000000"/>
                </a:solidFill>
              </a:defRPr>
            </a:lvl1pPr>
          </a:lstStyle>
          <a:p>
            <a:fld id="{BB6CE02C-1F85-49B7-882D-939BD297648E}" type="slidenum">
              <a:rPr lang="de-CH" noProof="0" smtClean="0"/>
              <a:t>‹#›</a:t>
            </a:fld>
            <a:endParaRPr lang="de-CH" noProof="0" dirty="0"/>
          </a:p>
        </p:txBody>
      </p:sp>
    </p:spTree>
    <p:extLst>
      <p:ext uri="{BB962C8B-B14F-4D97-AF65-F5344CB8AC3E}">
        <p14:creationId xmlns:p14="http://schemas.microsoft.com/office/powerpoint/2010/main" val="1779144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iming>
    <p:tnLst>
      <p:par>
        <p:cTn id="1" dur="indefinite" restart="never" nodeType="tmRoot"/>
      </p:par>
    </p:tnLst>
  </p:timing>
  <p:hf hdr="0" ftr="0" dt="0"/>
  <p:txStyles>
    <p:titleStyle>
      <a:lvl1pPr algn="l" defTabSz="1219017" rtl="0" eaLnBrk="1" latinLnBrk="0" hangingPunct="1">
        <a:spcBef>
          <a:spcPct val="0"/>
        </a:spcBef>
        <a:buNone/>
        <a:defRPr sz="2799" kern="1200">
          <a:solidFill>
            <a:schemeClr val="tx1"/>
          </a:solidFill>
          <a:latin typeface="Arial" pitchFamily="34" charset="0"/>
          <a:ea typeface="+mj-ea"/>
          <a:cs typeface="Arial" pitchFamily="34" charset="0"/>
        </a:defRPr>
      </a:lvl1pPr>
    </p:titleStyle>
    <p:bodyStyle>
      <a:lvl1pPr marL="215892" indent="-215892" algn="l" defTabSz="1219017" rtl="0" eaLnBrk="1" latinLnBrk="0" hangingPunct="1">
        <a:spcBef>
          <a:spcPct val="20000"/>
        </a:spcBef>
        <a:buFont typeface="Times New Roman" pitchFamily="18" charset="0"/>
        <a:buChar char="−"/>
        <a:defRPr sz="2399" kern="1200">
          <a:solidFill>
            <a:schemeClr val="tx1"/>
          </a:solidFill>
          <a:latin typeface="+mn-lt"/>
          <a:ea typeface="+mn-ea"/>
          <a:cs typeface="+mn-cs"/>
        </a:defRPr>
      </a:lvl1pPr>
      <a:lvl2pPr marL="575712" indent="-215892" algn="l" defTabSz="1219017" rtl="0" eaLnBrk="1" latinLnBrk="0" hangingPunct="1">
        <a:spcBef>
          <a:spcPct val="20000"/>
        </a:spcBef>
        <a:buFont typeface="Times New Roman" pitchFamily="18" charset="0"/>
        <a:buChar char="−"/>
        <a:defRPr sz="2399" kern="1200">
          <a:solidFill>
            <a:schemeClr val="tx1"/>
          </a:solidFill>
          <a:latin typeface="+mn-lt"/>
          <a:ea typeface="+mn-ea"/>
          <a:cs typeface="+mn-cs"/>
        </a:defRPr>
      </a:lvl2pPr>
      <a:lvl3pPr marL="935532" indent="-215892" algn="l" defTabSz="1219017" rtl="0" eaLnBrk="1" latinLnBrk="0" hangingPunct="1">
        <a:spcBef>
          <a:spcPct val="20000"/>
        </a:spcBef>
        <a:buFont typeface="Times New Roman" pitchFamily="18" charset="0"/>
        <a:buChar char="−"/>
        <a:tabLst/>
        <a:defRPr sz="2399" kern="1200">
          <a:solidFill>
            <a:schemeClr val="tx1"/>
          </a:solidFill>
          <a:latin typeface="+mn-lt"/>
          <a:ea typeface="+mn-ea"/>
          <a:cs typeface="+mn-cs"/>
        </a:defRPr>
      </a:lvl3pPr>
      <a:lvl4pPr marL="1295352" indent="-215892" algn="l" defTabSz="1219017" rtl="0" eaLnBrk="1" latinLnBrk="0" hangingPunct="1">
        <a:spcBef>
          <a:spcPct val="20000"/>
        </a:spcBef>
        <a:buFont typeface="Times New Roman" pitchFamily="18" charset="0"/>
        <a:buChar char="−"/>
        <a:defRPr sz="2399" kern="1200">
          <a:solidFill>
            <a:schemeClr val="tx1"/>
          </a:solidFill>
          <a:latin typeface="+mn-lt"/>
          <a:ea typeface="+mn-ea"/>
          <a:cs typeface="+mn-cs"/>
        </a:defRPr>
      </a:lvl4pPr>
      <a:lvl5pPr marL="1655172" indent="-215892" algn="l" defTabSz="1219017" rtl="0" eaLnBrk="1" latinLnBrk="0" hangingPunct="1">
        <a:spcBef>
          <a:spcPct val="20000"/>
        </a:spcBef>
        <a:buFont typeface="Times New Roman" pitchFamily="18" charset="0"/>
        <a:buChar char="−"/>
        <a:defRPr sz="2399" kern="1200">
          <a:solidFill>
            <a:schemeClr val="tx1"/>
          </a:solidFill>
          <a:latin typeface="+mn-lt"/>
          <a:ea typeface="+mn-ea"/>
          <a:cs typeface="+mn-cs"/>
        </a:defRPr>
      </a:lvl5pPr>
      <a:lvl6pPr marL="3352296" indent="-304755" algn="l" defTabSz="1219017" rtl="0" eaLnBrk="1" latinLnBrk="0" hangingPunct="1">
        <a:spcBef>
          <a:spcPct val="20000"/>
        </a:spcBef>
        <a:buFont typeface="Arial" pitchFamily="34" charset="0"/>
        <a:buChar char="•"/>
        <a:defRPr sz="2699" kern="1200">
          <a:solidFill>
            <a:schemeClr val="tx1"/>
          </a:solidFill>
          <a:latin typeface="+mn-lt"/>
          <a:ea typeface="+mn-ea"/>
          <a:cs typeface="+mn-cs"/>
        </a:defRPr>
      </a:lvl6pPr>
      <a:lvl7pPr marL="3961805" indent="-304755" algn="l" defTabSz="1219017" rtl="0" eaLnBrk="1" latinLnBrk="0" hangingPunct="1">
        <a:spcBef>
          <a:spcPct val="20000"/>
        </a:spcBef>
        <a:buFont typeface="Arial" pitchFamily="34" charset="0"/>
        <a:buChar char="•"/>
        <a:defRPr sz="2699" kern="1200">
          <a:solidFill>
            <a:schemeClr val="tx1"/>
          </a:solidFill>
          <a:latin typeface="+mn-lt"/>
          <a:ea typeface="+mn-ea"/>
          <a:cs typeface="+mn-cs"/>
        </a:defRPr>
      </a:lvl7pPr>
      <a:lvl8pPr marL="4571313" indent="-304755" algn="l" defTabSz="1219017" rtl="0" eaLnBrk="1" latinLnBrk="0" hangingPunct="1">
        <a:spcBef>
          <a:spcPct val="20000"/>
        </a:spcBef>
        <a:buFont typeface="Arial" pitchFamily="34" charset="0"/>
        <a:buChar char="•"/>
        <a:defRPr sz="2699" kern="1200">
          <a:solidFill>
            <a:schemeClr val="tx1"/>
          </a:solidFill>
          <a:latin typeface="+mn-lt"/>
          <a:ea typeface="+mn-ea"/>
          <a:cs typeface="+mn-cs"/>
        </a:defRPr>
      </a:lvl8pPr>
      <a:lvl9pPr marL="5180822" indent="-304755" algn="l" defTabSz="1219017" rtl="0" eaLnBrk="1" latinLnBrk="0" hangingPunct="1">
        <a:spcBef>
          <a:spcPct val="20000"/>
        </a:spcBef>
        <a:buFont typeface="Arial" pitchFamily="34" charset="0"/>
        <a:buChar char="•"/>
        <a:defRPr sz="2699" kern="1200">
          <a:solidFill>
            <a:schemeClr val="tx1"/>
          </a:solidFill>
          <a:latin typeface="+mn-lt"/>
          <a:ea typeface="+mn-ea"/>
          <a:cs typeface="+mn-cs"/>
        </a:defRPr>
      </a:lvl9pPr>
    </p:bodyStyle>
    <p:otherStyle>
      <a:defPPr>
        <a:defRPr lang="de-DE"/>
      </a:defPPr>
      <a:lvl1pPr marL="0" algn="l" defTabSz="1219017" rtl="0" eaLnBrk="1" latinLnBrk="0" hangingPunct="1">
        <a:defRPr sz="2399" kern="1200">
          <a:solidFill>
            <a:schemeClr val="tx1"/>
          </a:solidFill>
          <a:latin typeface="+mn-lt"/>
          <a:ea typeface="+mn-ea"/>
          <a:cs typeface="+mn-cs"/>
        </a:defRPr>
      </a:lvl1pPr>
      <a:lvl2pPr marL="609508" algn="l" defTabSz="1219017" rtl="0" eaLnBrk="1" latinLnBrk="0" hangingPunct="1">
        <a:defRPr sz="2399" kern="1200">
          <a:solidFill>
            <a:schemeClr val="tx1"/>
          </a:solidFill>
          <a:latin typeface="+mn-lt"/>
          <a:ea typeface="+mn-ea"/>
          <a:cs typeface="+mn-cs"/>
        </a:defRPr>
      </a:lvl2pPr>
      <a:lvl3pPr marL="1219017" algn="l" defTabSz="1219017" rtl="0" eaLnBrk="1" latinLnBrk="0" hangingPunct="1">
        <a:defRPr sz="2399" kern="1200">
          <a:solidFill>
            <a:schemeClr val="tx1"/>
          </a:solidFill>
          <a:latin typeface="+mn-lt"/>
          <a:ea typeface="+mn-ea"/>
          <a:cs typeface="+mn-cs"/>
        </a:defRPr>
      </a:lvl3pPr>
      <a:lvl4pPr marL="1828525" algn="l" defTabSz="1219017" rtl="0" eaLnBrk="1" latinLnBrk="0" hangingPunct="1">
        <a:defRPr sz="2399" kern="1200">
          <a:solidFill>
            <a:schemeClr val="tx1"/>
          </a:solidFill>
          <a:latin typeface="+mn-lt"/>
          <a:ea typeface="+mn-ea"/>
          <a:cs typeface="+mn-cs"/>
        </a:defRPr>
      </a:lvl4pPr>
      <a:lvl5pPr marL="2438033" algn="l" defTabSz="1219017" rtl="0" eaLnBrk="1" latinLnBrk="0" hangingPunct="1">
        <a:defRPr sz="2399" kern="1200">
          <a:solidFill>
            <a:schemeClr val="tx1"/>
          </a:solidFill>
          <a:latin typeface="+mn-lt"/>
          <a:ea typeface="+mn-ea"/>
          <a:cs typeface="+mn-cs"/>
        </a:defRPr>
      </a:lvl5pPr>
      <a:lvl6pPr marL="3047542" algn="l" defTabSz="1219017" rtl="0" eaLnBrk="1" latinLnBrk="0" hangingPunct="1">
        <a:defRPr sz="2399" kern="1200">
          <a:solidFill>
            <a:schemeClr val="tx1"/>
          </a:solidFill>
          <a:latin typeface="+mn-lt"/>
          <a:ea typeface="+mn-ea"/>
          <a:cs typeface="+mn-cs"/>
        </a:defRPr>
      </a:lvl6pPr>
      <a:lvl7pPr marL="3657051" algn="l" defTabSz="1219017" rtl="0" eaLnBrk="1" latinLnBrk="0" hangingPunct="1">
        <a:defRPr sz="2399" kern="1200">
          <a:solidFill>
            <a:schemeClr val="tx1"/>
          </a:solidFill>
          <a:latin typeface="+mn-lt"/>
          <a:ea typeface="+mn-ea"/>
          <a:cs typeface="+mn-cs"/>
        </a:defRPr>
      </a:lvl7pPr>
      <a:lvl8pPr marL="4266560" algn="l" defTabSz="1219017" rtl="0" eaLnBrk="1" latinLnBrk="0" hangingPunct="1">
        <a:defRPr sz="2399" kern="1200">
          <a:solidFill>
            <a:schemeClr val="tx1"/>
          </a:solidFill>
          <a:latin typeface="+mn-lt"/>
          <a:ea typeface="+mn-ea"/>
          <a:cs typeface="+mn-cs"/>
        </a:defRPr>
      </a:lvl8pPr>
      <a:lvl9pPr marL="4876068" algn="l" defTabSz="1219017"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nb.ch/de/ifor/finmkt/fnmkt_benchm/id/finmkt_reformrates"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hyperlink" Target="mailto:nwg@snb.ch"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theice.com/iba/libor" TargetMode="External"/><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hyperlink" Target="https://www.fca.org.uk/news/speeches/the-future-of-libor" TargetMode="External"/><Relationship Id="rId5" Type="http://schemas.openxmlformats.org/officeDocument/2006/relationships/hyperlink" Target="https://www.theice.com/publicdocs/ICE_LIBOR_Evolution_Report_25_April_2018.pdf" TargetMode="External"/><Relationship Id="rId4" Type="http://schemas.openxmlformats.org/officeDocument/2006/relationships/hyperlink" Target="http://www.fsb.org/wp-content/uploads/r_140722.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six-group.com/exchanges/indices/data_centre/swiss_reference_rates/reference_rates_de.html"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5.png"/><Relationship Id="rId5" Type="http://schemas.openxmlformats.org/officeDocument/2006/relationships/hyperlink" Target="https://www.snb.ch/en/mmr/reference/minutes_20171005/source/minutes_20171005.en.pdf" TargetMode="External"/><Relationship Id="rId4" Type="http://schemas.openxmlformats.org/officeDocument/2006/relationships/hyperlink" Target="https://www.six-group.com/exchanges/indices/data_centre/swiss_reference_rates/reference_rates_en.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six-group.com/exchanges/indices/data_centre/swiss_reference_rates/reference_rates_de.html"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www.snb.ch/n/mmr/reference/minutes_20181031/source/minutes_20181031.n.pdf"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https://www.snb.ch/n/mmr/reference/minutes_20190205/source/minutes_20190205.n.pdf"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www.isda.org/2018/07/12/isda-publishes-consultation-on-benchmark-fallbacks/"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hyperlink" Target="https://www.homburger.ch/en/current/news?id=libor-retail-schweiz" TargetMode="External"/><Relationship Id="rId4" Type="http://schemas.openxmlformats.org/officeDocument/2006/relationships/hyperlink" Target="https://www.isda.org/2018/12/20/isda-publishes-final-results-of-benchmark-fallback-consultatio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snb.ch/n/mmr/reference/checklist_operational_readiness/source/checklist_operational_readiness.n.docx"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hyperlink" Target="https://www.finma.ch/en/news/2018/12/20181217-aktuell-libor-aufsichtsmitteilun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nb.ch/en/mmr/reference/futures_term_sheet_20180604/source/futures_term_sheet_20180604.en.pdf"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www.snb.ch/en/mmr/reference/tor_ld_subgroup/source/tor_ld_subgroup.en.pdf"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11.png"/><Relationship Id="rId4" Type="http://schemas.openxmlformats.org/officeDocument/2006/relationships/hyperlink" Target="https://www.snb.ch/en/mmr/reference/tor_dc_subgroup/source/tor_dc_subgroup.en.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snb.ch/n/mmr/reference/checklist_operational_readiness/source/checklist_operational_readiness.n.docx" TargetMode="External"/><Relationship Id="rId3" Type="http://schemas.openxmlformats.org/officeDocument/2006/relationships/hyperlink" Target="https://www.snb.ch/en/mmr/reference/overview/source/overview.en.pdf" TargetMode="External"/><Relationship Id="rId7" Type="http://schemas.openxmlformats.org/officeDocument/2006/relationships/hyperlink" Target="https://www.snb.ch/n/mmr/reference/minutes_20181031/source/minutes_20181031.n.pdf"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hyperlink" Target="https://www.snb.ch/en/mmr/reference/futures_term_sheet_20180604/source/futures_term_sheet_20180604.en.pdf" TargetMode="External"/><Relationship Id="rId5" Type="http://schemas.openxmlformats.org/officeDocument/2006/relationships/hyperlink" Target="https://www.snb.ch/en/mmr/reference/tor_dc_subgroup/source/tor_dc_subgroup.en.pdf" TargetMode="External"/><Relationship Id="rId4" Type="http://schemas.openxmlformats.org/officeDocument/2006/relationships/hyperlink" Target="https://www.snb.ch/en/mmr/reference/tor_ld_subgroup/source/tor_ld_subgroup.en.pdf" TargetMode="External"/><Relationship Id="rId9" Type="http://schemas.openxmlformats.org/officeDocument/2006/relationships/hyperlink" Target="https://www.snb.ch/n/mmr/reference/minutes_20190205/source/minutes_20190205.n.pdf"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bankofengland.co.uk/markets/transition-to-sterling-risk-free-rates-from-libor" TargetMode="External"/><Relationship Id="rId3" Type="http://schemas.openxmlformats.org/officeDocument/2006/relationships/image" Target="../media/image12.jpeg"/><Relationship Id="rId7" Type="http://schemas.openxmlformats.org/officeDocument/2006/relationships/hyperlink" Target="https://www.newyorkfed.org/arrc" TargetMode="External"/><Relationship Id="rId12"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15.jpeg"/><Relationship Id="rId11" Type="http://schemas.openxmlformats.org/officeDocument/2006/relationships/hyperlink" Target="https://www.boj.or.jp/en/paym/market/jpy_cmte/index.htm/" TargetMode="External"/><Relationship Id="rId5" Type="http://schemas.openxmlformats.org/officeDocument/2006/relationships/image" Target="../media/image14.jpeg"/><Relationship Id="rId10" Type="http://schemas.openxmlformats.org/officeDocument/2006/relationships/hyperlink" Target="https://www.snb.ch/en/ifor/finmkt/fnmkt_benchm/id/finmkt_reformrates" TargetMode="External"/><Relationship Id="rId4" Type="http://schemas.openxmlformats.org/officeDocument/2006/relationships/image" Target="../media/image13.png"/><Relationship Id="rId9" Type="http://schemas.openxmlformats.org/officeDocument/2006/relationships/hyperlink" Target="https://www.ecb.europa.eu/paym/initiatives/interest_rate_benchmarks/WG_euro_risk-free_rates/html/index.en.html"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finma.ch/en/~/media/finma/dokumente/dokumentencenter/myfinma/4dokumentation/finma-aufsichtsmitteilungen/20181217-finma-aufsichtsmitteilung-03-2018.pdf?la=en" TargetMode="External"/><Relationship Id="rId13" Type="http://schemas.openxmlformats.org/officeDocument/2006/relationships/hyperlink" Target="https://www.fca.org.uk/news/speeches/the-future-of-libor" TargetMode="External"/><Relationship Id="rId3" Type="http://schemas.openxmlformats.org/officeDocument/2006/relationships/hyperlink" Target="https://www.snb.ch/en/ifor/finmkt/fnmkt_benchm/id/finmkt_reformrates" TargetMode="External"/><Relationship Id="rId7" Type="http://schemas.openxmlformats.org/officeDocument/2006/relationships/hyperlink" Target="http://www.boj.or.jp/en/paym/market/jpy_cmte/index.htm/" TargetMode="External"/><Relationship Id="rId12" Type="http://schemas.openxmlformats.org/officeDocument/2006/relationships/hyperlink" Target="http://www.fsb.org/wp-content/uploads/P141118-1.pdf"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hyperlink" Target="https://www.ecb.europa.eu/paym/initiatives/interest_rate_benchmarks/WG_euro_risk-free_rates/html/index.en.html" TargetMode="External"/><Relationship Id="rId11" Type="http://schemas.openxmlformats.org/officeDocument/2006/relationships/hyperlink" Target="http://www.fsb.org/what-we-do/policy-development/additional-policy-areas/financial-benchmarks/" TargetMode="External"/><Relationship Id="rId5" Type="http://schemas.openxmlformats.org/officeDocument/2006/relationships/hyperlink" Target="https://www.bankofengland.co.uk/markets/transition-to-sterling-risk-free-rates-from-libor" TargetMode="External"/><Relationship Id="rId15" Type="http://schemas.openxmlformats.org/officeDocument/2006/relationships/hyperlink" Target="https://www.isda.org/category/legal/benchmarks/" TargetMode="External"/><Relationship Id="rId10" Type="http://schemas.openxmlformats.org/officeDocument/2006/relationships/hyperlink" Target="https://www.homburger.ch/en/current/news?id=libor-retail-schweiz" TargetMode="External"/><Relationship Id="rId4" Type="http://schemas.openxmlformats.org/officeDocument/2006/relationships/hyperlink" Target="https://www.newyorkfed.org/arrc" TargetMode="External"/><Relationship Id="rId9" Type="http://schemas.openxmlformats.org/officeDocument/2006/relationships/hyperlink" Target="https://www.six-group.com/exchanges/indices/data_centre/swiss_reference_rates/compound_rates_en.html" TargetMode="External"/><Relationship Id="rId14" Type="http://schemas.openxmlformats.org/officeDocument/2006/relationships/hyperlink" Target="https://www.fca.org.uk/news/speeches/interest-rate-benchmark-reform-transition-world-without-libo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5600" y="936000"/>
            <a:ext cx="9144000" cy="2387600"/>
          </a:xfrm>
        </p:spPr>
        <p:txBody>
          <a:bodyPr anchor="t">
            <a:normAutofit/>
          </a:bodyPr>
          <a:lstStyle/>
          <a:p>
            <a:pPr algn="l"/>
            <a:r>
              <a:rPr lang="de-CH" sz="4800" dirty="0" smtClean="0">
                <a:latin typeface="Arial" panose="020B0604020202020204" pitchFamily="34" charset="0"/>
                <a:cs typeface="Arial" panose="020B0604020202020204" pitchFamily="34" charset="0"/>
              </a:rPr>
              <a:t>LIBOR-Ablösung in der Schweiz:</a:t>
            </a:r>
            <a:br>
              <a:rPr lang="de-CH" sz="4800" dirty="0" smtClean="0">
                <a:latin typeface="Arial" panose="020B0604020202020204" pitchFamily="34" charset="0"/>
                <a:cs typeface="Arial" panose="020B0604020202020204" pitchFamily="34" charset="0"/>
              </a:rPr>
            </a:br>
            <a:r>
              <a:rPr lang="de-CH" sz="4800" dirty="0" smtClean="0">
                <a:latin typeface="Arial" panose="020B0604020202020204" pitchFamily="34" charset="0"/>
                <a:cs typeface="Arial" panose="020B0604020202020204" pitchFamily="34" charset="0"/>
              </a:rPr>
              <a:t>Starter pack</a:t>
            </a:r>
            <a:br>
              <a:rPr lang="de-CH" sz="4800" dirty="0" smtClean="0">
                <a:latin typeface="Arial" panose="020B0604020202020204" pitchFamily="34" charset="0"/>
                <a:cs typeface="Arial" panose="020B0604020202020204" pitchFamily="34" charset="0"/>
              </a:rPr>
            </a:br>
            <a:endParaRPr lang="de-CH" sz="48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435600" y="3142800"/>
            <a:ext cx="9144000" cy="1655762"/>
          </a:xfrm>
        </p:spPr>
        <p:txBody>
          <a:bodyPr/>
          <a:lstStyle/>
          <a:p>
            <a:pPr algn="l"/>
            <a:r>
              <a:rPr lang="de-CH" dirty="0" smtClean="0">
                <a:latin typeface="Arial" panose="020B0604020202020204" pitchFamily="34" charset="0"/>
                <a:cs typeface="Arial" panose="020B0604020202020204" pitchFamily="34" charset="0"/>
              </a:rPr>
              <a:t>Nationale Arbeitsgruppe für Referenzzinssätze in Franken</a:t>
            </a:r>
          </a:p>
          <a:p>
            <a:pPr algn="l"/>
            <a:r>
              <a:rPr lang="de-CH" dirty="0" smtClean="0">
                <a:latin typeface="Arial" panose="020B0604020202020204" pitchFamily="34" charset="0"/>
                <a:cs typeface="Arial" panose="020B0604020202020204" pitchFamily="34" charset="0"/>
              </a:rPr>
              <a:t>Version: Februar 2019</a:t>
            </a:r>
            <a:endParaRPr lang="de-C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7306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de-CH" dirty="0" smtClean="0">
                <a:solidFill>
                  <a:schemeClr val="tx2"/>
                </a:solidFill>
              </a:rPr>
              <a:t>Über dieses Informationspaket</a:t>
            </a:r>
            <a:endParaRPr lang="de-CH" dirty="0">
              <a:solidFill>
                <a:schemeClr val="tx2"/>
              </a:solidFill>
            </a:endParaRPr>
          </a:p>
        </p:txBody>
      </p:sp>
      <p:sp>
        <p:nvSpPr>
          <p:cNvPr id="3" name="Content Placeholder 2"/>
          <p:cNvSpPr>
            <a:spLocks noGrp="1"/>
          </p:cNvSpPr>
          <p:nvPr>
            <p:ph sz="quarter" idx="13"/>
          </p:nvPr>
        </p:nvSpPr>
        <p:spPr/>
        <p:txBody>
          <a:bodyPr/>
          <a:lstStyle/>
          <a:p>
            <a:pPr>
              <a:spcBef>
                <a:spcPts val="0"/>
              </a:spcBef>
              <a:spcAft>
                <a:spcPts val="1200"/>
              </a:spcAft>
            </a:pPr>
            <a:r>
              <a:rPr lang="de-DE" sz="1799" dirty="0" smtClean="0"/>
              <a:t>Dieses Paket dient der Information über die Ablösung des CHF LIBOR durch den SARON. Es kann beispielsweise bei Gesprächen mit internen und externen Interessengruppen zu diesem Thema verwendet werden.</a:t>
            </a:r>
          </a:p>
          <a:p>
            <a:pPr>
              <a:spcBef>
                <a:spcPts val="0"/>
              </a:spcBef>
              <a:spcAft>
                <a:spcPts val="1200"/>
              </a:spcAft>
            </a:pPr>
            <a:r>
              <a:rPr lang="de-DE" sz="1799" dirty="0" smtClean="0"/>
              <a:t>Das Informationspaket wurde von der </a:t>
            </a:r>
            <a:r>
              <a:rPr lang="de-DE" sz="1799" dirty="0" smtClean="0">
                <a:hlinkClick r:id="rId3"/>
              </a:rPr>
              <a:t>Nationalen Arbeitsgruppe für Referenzzinssätze in Franken</a:t>
            </a:r>
            <a:r>
              <a:rPr lang="de-DE" sz="1799" dirty="0" smtClean="0"/>
              <a:t> (NAG) zusammengestellt, dem wichtigsten Gremium für die Erarbeitung von Reformvorschlägen für Referenzzinssätze in der Schweiz. Weitere Einzelheiten zur NAG finden Sie auf Folie 12.</a:t>
            </a:r>
          </a:p>
          <a:p>
            <a:pPr>
              <a:spcBef>
                <a:spcPts val="0"/>
              </a:spcBef>
              <a:spcAft>
                <a:spcPts val="1200"/>
              </a:spcAft>
            </a:pPr>
            <a:r>
              <a:rPr lang="de-DE" sz="1799" dirty="0" smtClean="0"/>
              <a:t>Fragen und Verbesserungsvorschläge werden dankbar entgegengenommen und können an </a:t>
            </a:r>
            <a:r>
              <a:rPr lang="de-DE" sz="1799" dirty="0" smtClean="0">
                <a:solidFill>
                  <a:srgbClr val="FF0000"/>
                </a:solidFill>
                <a:hlinkClick r:id="rId4"/>
              </a:rPr>
              <a:t>nwg@snb.ch</a:t>
            </a:r>
            <a:r>
              <a:rPr lang="de-DE" sz="1799" dirty="0" smtClean="0"/>
              <a:t> gerichtet werden.</a:t>
            </a:r>
          </a:p>
          <a:p>
            <a:pPr>
              <a:spcBef>
                <a:spcPts val="0"/>
              </a:spcBef>
              <a:spcAft>
                <a:spcPts val="600"/>
              </a:spcAft>
            </a:pPr>
            <a:endParaRPr lang="de-DE" dirty="0" smtClean="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2</a:t>
            </a:fld>
            <a:endParaRPr lang="de-CH" dirty="0">
              <a:latin typeface="Arial"/>
            </a:endParaRPr>
          </a:p>
        </p:txBody>
      </p:sp>
    </p:spTree>
    <p:extLst>
      <p:ext uri="{BB962C8B-B14F-4D97-AF65-F5344CB8AC3E}">
        <p14:creationId xmlns:p14="http://schemas.microsoft.com/office/powerpoint/2010/main" val="1372725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a:t>Inhalt</a:t>
            </a:r>
            <a:endParaRPr lang="en-US" dirty="0"/>
          </a:p>
        </p:txBody>
      </p:sp>
      <p:sp>
        <p:nvSpPr>
          <p:cNvPr id="6" name="Text Placeholder 5"/>
          <p:cNvSpPr>
            <a:spLocks noGrp="1"/>
          </p:cNvSpPr>
          <p:nvPr>
            <p:ph sz="quarter" idx="13"/>
          </p:nvPr>
        </p:nvSpPr>
        <p:spPr>
          <a:xfrm>
            <a:off x="436336" y="1345662"/>
            <a:ext cx="11328850" cy="4814910"/>
          </a:xfrm>
        </p:spPr>
        <p:txBody>
          <a:bodyPr>
            <a:noAutofit/>
          </a:bodyPr>
          <a:lstStyle/>
          <a:p>
            <a:pPr marL="457200" indent="-457200">
              <a:spcBef>
                <a:spcPts val="1200"/>
              </a:spcBef>
              <a:buFont typeface="+mj-lt"/>
              <a:buAutoNum type="arabicPeriod"/>
            </a:pPr>
            <a:r>
              <a:rPr lang="de-CH" sz="1600" dirty="0" smtClean="0"/>
              <a:t>Bedeutung und Probleme des LIBOR</a:t>
            </a:r>
          </a:p>
          <a:p>
            <a:pPr marL="457200" indent="-457200">
              <a:spcBef>
                <a:spcPts val="1200"/>
              </a:spcBef>
              <a:buFont typeface="+mj-lt"/>
              <a:buAutoNum type="arabicPeriod"/>
            </a:pPr>
            <a:r>
              <a:rPr lang="de-CH" sz="1600" dirty="0" smtClean="0"/>
              <a:t>Was ist der SARON?</a:t>
            </a:r>
          </a:p>
          <a:p>
            <a:pPr marL="457200" indent="-457200">
              <a:spcBef>
                <a:spcPts val="1200"/>
              </a:spcBef>
              <a:buFont typeface="+mj-lt"/>
              <a:buAutoNum type="arabicPeriod"/>
            </a:pPr>
            <a:r>
              <a:rPr lang="de-CH" sz="1600" dirty="0" smtClean="0"/>
              <a:t>SARON als Alternative zum CHF LIBOR</a:t>
            </a:r>
          </a:p>
          <a:p>
            <a:pPr marL="457200" indent="-457200">
              <a:spcBef>
                <a:spcPts val="1200"/>
              </a:spcBef>
              <a:buFont typeface="+mj-lt"/>
              <a:buAutoNum type="arabicPeriod"/>
            </a:pPr>
            <a:r>
              <a:rPr lang="de-CH" sz="1600" dirty="0" smtClean="0"/>
              <a:t>Aufgezinster SARON als alternativer Termin-Referenzzinssatz</a:t>
            </a:r>
          </a:p>
          <a:p>
            <a:pPr marL="457200" indent="-457200">
              <a:spcBef>
                <a:spcPts val="1200"/>
              </a:spcBef>
              <a:buFont typeface="+mj-lt"/>
              <a:buAutoNum type="arabicPeriod"/>
            </a:pPr>
            <a:r>
              <a:rPr lang="de-CH" sz="1600" dirty="0" smtClean="0"/>
              <a:t>Aktuelle Herausforderungen</a:t>
            </a:r>
          </a:p>
          <a:p>
            <a:pPr marL="444500" lvl="1" indent="0">
              <a:spcBef>
                <a:spcPts val="1200"/>
              </a:spcBef>
              <a:buNone/>
              <a:tabLst>
                <a:tab pos="1079500" algn="l"/>
                <a:tab pos="1162050" algn="l"/>
              </a:tabLst>
            </a:pPr>
            <a:r>
              <a:rPr lang="de-CH" sz="1600" dirty="0" smtClean="0"/>
              <a:t>5.1.	Optionen zur Verwendung eines aufgezinsten SARON</a:t>
            </a:r>
          </a:p>
          <a:p>
            <a:pPr marL="444500" lvl="1" indent="0">
              <a:spcBef>
                <a:spcPts val="1200"/>
              </a:spcBef>
              <a:buNone/>
              <a:tabLst>
                <a:tab pos="1079500" algn="l"/>
                <a:tab pos="1162050" algn="l"/>
              </a:tabLst>
            </a:pPr>
            <a:r>
              <a:rPr lang="de-CH" sz="1600" dirty="0" smtClean="0"/>
              <a:t>5.2.	Verbesserung der vertraglichen Robustheit</a:t>
            </a:r>
          </a:p>
          <a:p>
            <a:pPr marL="444500" lvl="1" indent="0">
              <a:spcBef>
                <a:spcPts val="1200"/>
              </a:spcBef>
              <a:buNone/>
              <a:tabLst>
                <a:tab pos="1079500" algn="l"/>
                <a:tab pos="1162050" algn="l"/>
              </a:tabLst>
            </a:pPr>
            <a:r>
              <a:rPr lang="de-CH" sz="1600" dirty="0" smtClean="0"/>
              <a:t>5.3.	Förderung der operationellen Bereitschaft</a:t>
            </a:r>
          </a:p>
          <a:p>
            <a:pPr marL="444500" lvl="1" indent="0">
              <a:spcBef>
                <a:spcPts val="1200"/>
              </a:spcBef>
              <a:buNone/>
              <a:tabLst>
                <a:tab pos="1079500" algn="l"/>
                <a:tab pos="1162050" algn="l"/>
              </a:tabLst>
            </a:pPr>
            <a:r>
              <a:rPr lang="de-CH" sz="1600" dirty="0" smtClean="0"/>
              <a:t>5.4.	Entwicklung eines SARON-Ökosystems</a:t>
            </a:r>
          </a:p>
          <a:p>
            <a:pPr marL="457200" indent="-457200">
              <a:spcBef>
                <a:spcPts val="1200"/>
              </a:spcBef>
              <a:buFont typeface="+mj-lt"/>
              <a:buAutoNum type="arabicPeriod"/>
            </a:pPr>
            <a:r>
              <a:rPr lang="de-CH" sz="1600" dirty="0" smtClean="0"/>
              <a:t>NAG für Referenzzinssätze in Franken</a:t>
            </a:r>
          </a:p>
          <a:p>
            <a:pPr marL="457200" indent="-457200">
              <a:spcBef>
                <a:spcPts val="1200"/>
              </a:spcBef>
              <a:buFont typeface="+mj-lt"/>
              <a:buAutoNum type="arabicPeriod"/>
            </a:pPr>
            <a:r>
              <a:rPr lang="de-CH" sz="1600" dirty="0" smtClean="0"/>
              <a:t>Meilensteine der NAG</a:t>
            </a:r>
          </a:p>
          <a:p>
            <a:pPr marL="457200" indent="-457200">
              <a:spcBef>
                <a:spcPts val="1200"/>
              </a:spcBef>
              <a:buFont typeface="+mj-lt"/>
              <a:buAutoNum type="arabicPeriod"/>
            </a:pPr>
            <a:r>
              <a:rPr lang="de-CH" sz="1600" dirty="0" smtClean="0"/>
              <a:t>Überblick über den internationalen Stand der Reformarbeiten</a:t>
            </a:r>
          </a:p>
          <a:p>
            <a:pPr marL="457200" indent="-457200">
              <a:spcBef>
                <a:spcPts val="1200"/>
              </a:spcBef>
              <a:buFont typeface="+mj-lt"/>
              <a:buAutoNum type="arabicPeriod"/>
            </a:pPr>
            <a:r>
              <a:rPr lang="de-CH" sz="1600" dirty="0" smtClean="0"/>
              <a:t>Weiterführende </a:t>
            </a:r>
            <a:r>
              <a:rPr lang="de-CH" sz="1600" dirty="0"/>
              <a:t>I</a:t>
            </a:r>
            <a:r>
              <a:rPr lang="de-CH" sz="1600" dirty="0" smtClean="0"/>
              <a:t>nformationen und Links</a:t>
            </a:r>
          </a:p>
        </p:txBody>
      </p:sp>
      <p:sp>
        <p:nvSpPr>
          <p:cNvPr id="5" name="Slide Number Placeholder 4"/>
          <p:cNvSpPr>
            <a:spLocks noGrp="1"/>
          </p:cNvSpPr>
          <p:nvPr>
            <p:ph type="sldNum" sz="quarter" idx="4"/>
          </p:nvPr>
        </p:nvSpPr>
        <p:spPr/>
        <p:txBody>
          <a:bodyPr/>
          <a:lstStyle/>
          <a:p>
            <a:pPr defTabSz="1219017"/>
            <a:fld id="{BB6CE02C-1F85-49B7-882D-939BD297648E}" type="slidenum">
              <a:rPr lang="de-CH">
                <a:latin typeface="Arial"/>
              </a:rPr>
              <a:pPr defTabSz="1219017"/>
              <a:t>3</a:t>
            </a:fld>
            <a:endParaRPr lang="de-CH" dirty="0">
              <a:latin typeface="Arial"/>
            </a:endParaRPr>
          </a:p>
        </p:txBody>
      </p:sp>
    </p:spTree>
    <p:extLst>
      <p:ext uri="{BB962C8B-B14F-4D97-AF65-F5344CB8AC3E}">
        <p14:creationId xmlns:p14="http://schemas.microsoft.com/office/powerpoint/2010/main" val="213949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de-CH" dirty="0" smtClean="0"/>
              <a:t>1. Bedeutung und Probleme des LIBOR</a:t>
            </a:r>
            <a:endParaRPr lang="de-CH"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4</a:t>
            </a:fld>
            <a:endParaRPr lang="de-CH" dirty="0">
              <a:latin typeface="Arial"/>
            </a:endParaRPr>
          </a:p>
        </p:txBody>
      </p:sp>
      <p:sp>
        <p:nvSpPr>
          <p:cNvPr id="8" name="Rectangle 7"/>
          <p:cNvSpPr/>
          <p:nvPr/>
        </p:nvSpPr>
        <p:spPr>
          <a:xfrm>
            <a:off x="437997" y="974056"/>
            <a:ext cx="5561750" cy="2604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b="1" dirty="0" smtClean="0">
                <a:solidFill>
                  <a:srgbClr val="080808"/>
                </a:solidFill>
                <a:latin typeface="Arial"/>
              </a:rPr>
              <a:t>Was ist der LIBOR und warum ist er wichtig?</a:t>
            </a:r>
            <a:endParaRPr lang="de-CH" sz="1199" dirty="0" smtClean="0">
              <a:solidFill>
                <a:srgbClr val="080808"/>
              </a:solidFill>
              <a:latin typeface="Arial"/>
            </a:endParaRPr>
          </a:p>
          <a:p>
            <a:pPr algn="just" defTabSz="1219017">
              <a:spcAft>
                <a:spcPts val="600"/>
              </a:spcAft>
            </a:pPr>
            <a:r>
              <a:rPr lang="de-CH" sz="1199" dirty="0" smtClean="0">
                <a:solidFill>
                  <a:srgbClr val="080808"/>
                </a:solidFill>
                <a:latin typeface="Arial"/>
              </a:rPr>
              <a:t>Der London Interbank </a:t>
            </a:r>
            <a:r>
              <a:rPr lang="de-CH" sz="1199" dirty="0" err="1" smtClean="0">
                <a:solidFill>
                  <a:srgbClr val="080808"/>
                </a:solidFill>
                <a:latin typeface="Arial"/>
              </a:rPr>
              <a:t>Offered</a:t>
            </a:r>
            <a:r>
              <a:rPr lang="de-CH" sz="1199" dirty="0" smtClean="0">
                <a:solidFill>
                  <a:srgbClr val="080808"/>
                </a:solidFill>
                <a:latin typeface="Arial"/>
              </a:rPr>
              <a:t> Rate (LIBOR) bildet den Durchschnittszinssatz ab, zu dem Banken bereit sind, sich im Interbankengeschäft </a:t>
            </a:r>
            <a:r>
              <a:rPr lang="de-CH" sz="1199" dirty="0" err="1" smtClean="0">
                <a:solidFill>
                  <a:srgbClr val="080808"/>
                </a:solidFill>
                <a:latin typeface="Arial"/>
              </a:rPr>
              <a:t>unbesicherte</a:t>
            </a:r>
            <a:r>
              <a:rPr lang="de-CH" sz="1199" dirty="0" smtClean="0">
                <a:solidFill>
                  <a:srgbClr val="080808"/>
                </a:solidFill>
                <a:latin typeface="Arial"/>
              </a:rPr>
              <a:t> Geldmittel zu leihen. Er wird von der ICE Benchmark Administration administriert und als getrimmter Durchschnitt der gemeldeten Zinssätze ausgewählter </a:t>
            </a:r>
            <a:r>
              <a:rPr lang="de-CH" sz="1199" dirty="0" smtClean="0">
                <a:solidFill>
                  <a:srgbClr val="080808"/>
                </a:solidFill>
                <a:latin typeface="Arial"/>
                <a:hlinkClick r:id="rId3" tooltip="https://www.theice.com/iba/libor"/>
              </a:rPr>
              <a:t>Panelbanken</a:t>
            </a:r>
            <a:r>
              <a:rPr lang="de-CH" sz="1199" dirty="0" smtClean="0">
                <a:solidFill>
                  <a:srgbClr val="080808"/>
                </a:solidFill>
                <a:latin typeface="Arial"/>
              </a:rPr>
              <a:t> berechnet. Er wird in fünf Währungen (USD, GBP, EUR, CHF, JPY) und einer Reihe von Laufzeiten (ON/SN, 1W, 1M, 2M, 3M, 6M, 12M) veröffentlicht.</a:t>
            </a:r>
          </a:p>
          <a:p>
            <a:pPr algn="just" defTabSz="1219017"/>
            <a:r>
              <a:rPr lang="de-CH" sz="1199" dirty="0" smtClean="0">
                <a:solidFill>
                  <a:srgbClr val="080808"/>
                </a:solidFill>
                <a:latin typeface="Arial"/>
              </a:rPr>
              <a:t>Der LIBOR ist der am häufigsten verwendete Referenzzinssatz und dient als Basis zur </a:t>
            </a:r>
            <a:r>
              <a:rPr lang="de-CH" sz="1199" dirty="0" err="1" smtClean="0">
                <a:solidFill>
                  <a:srgbClr val="080808"/>
                </a:solidFill>
                <a:latin typeface="Arial"/>
              </a:rPr>
              <a:t>Bepreisung</a:t>
            </a:r>
            <a:r>
              <a:rPr lang="de-CH" sz="1199" dirty="0" smtClean="0">
                <a:solidFill>
                  <a:srgbClr val="080808"/>
                </a:solidFill>
                <a:latin typeface="Arial"/>
              </a:rPr>
              <a:t> für verschiedene Finanzinstrumente, wie Kredite, Anleihen und Derivate (Abbildung 1). Das Volumen ausstehender Finanzgeschäfte, die auf dem LIBOR basieren, wird weltweit </a:t>
            </a:r>
            <a:r>
              <a:rPr lang="de-CH" sz="1199" dirty="0">
                <a:solidFill>
                  <a:srgbClr val="080808"/>
                </a:solidFill>
              </a:rPr>
              <a:t>auf rund </a:t>
            </a:r>
            <a:r>
              <a:rPr lang="de-CH" sz="1199" dirty="0" smtClean="0">
                <a:solidFill>
                  <a:srgbClr val="080808"/>
                </a:solidFill>
                <a:latin typeface="Arial"/>
              </a:rPr>
              <a:t>300 Billionen USD geschätzt, wobei etwa 6.5 Billionen USD auf den CHF LIBOR entfallen (</a:t>
            </a:r>
            <a:r>
              <a:rPr lang="de-CH" sz="1199" dirty="0" smtClean="0">
                <a:solidFill>
                  <a:srgbClr val="080808"/>
                </a:solidFill>
                <a:latin typeface="Arial"/>
                <a:hlinkClick r:id="rId4"/>
              </a:rPr>
              <a:t>FSB</a:t>
            </a:r>
            <a:r>
              <a:rPr lang="de-CH" sz="1199" dirty="0" smtClean="0">
                <a:solidFill>
                  <a:srgbClr val="080808"/>
                </a:solidFill>
                <a:latin typeface="Arial"/>
              </a:rPr>
              <a:t>, 2014).</a:t>
            </a:r>
            <a:endParaRPr lang="de-CH" sz="1199" dirty="0">
              <a:solidFill>
                <a:srgbClr val="FF0000"/>
              </a:solidFill>
              <a:latin typeface="Arial"/>
            </a:endParaRPr>
          </a:p>
        </p:txBody>
      </p:sp>
      <p:sp>
        <p:nvSpPr>
          <p:cNvPr id="16" name="Rectangle 15"/>
          <p:cNvSpPr/>
          <p:nvPr/>
        </p:nvSpPr>
        <p:spPr>
          <a:xfrm>
            <a:off x="6310800" y="3745571"/>
            <a:ext cx="5605276"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2: Anteil der von den Panelbanken für die Berechnung des LIBOR gemeldeten Zinssätze, die auf Transaktionspreisen basieren, aus Transaktionen abgeleitet sind, oder auf Experteneinschätzungen beruhen (</a:t>
            </a:r>
            <a:r>
              <a:rPr lang="de-CH" sz="1199" dirty="0" smtClean="0">
                <a:solidFill>
                  <a:srgbClr val="080808"/>
                </a:solidFill>
                <a:latin typeface="Arial"/>
                <a:hlinkClick r:id="rId5"/>
              </a:rPr>
              <a:t>ICE</a:t>
            </a:r>
            <a:r>
              <a:rPr lang="de-CH" sz="1199" dirty="0" smtClean="0">
                <a:solidFill>
                  <a:srgbClr val="080808"/>
                </a:solidFill>
                <a:latin typeface="Arial"/>
              </a:rPr>
              <a:t>, 2018)</a:t>
            </a:r>
            <a:endParaRPr lang="de-CH" sz="2399" dirty="0">
              <a:solidFill>
                <a:srgbClr val="080808"/>
              </a:solidFill>
              <a:latin typeface="Arial"/>
            </a:endParaRPr>
          </a:p>
        </p:txBody>
      </p:sp>
      <p:sp>
        <p:nvSpPr>
          <p:cNvPr id="18" name="Rectangle 17"/>
          <p:cNvSpPr/>
          <p:nvPr/>
        </p:nvSpPr>
        <p:spPr>
          <a:xfrm>
            <a:off x="436335" y="3578273"/>
            <a:ext cx="5563411" cy="2604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b="1" dirty="0" smtClean="0">
                <a:solidFill>
                  <a:srgbClr val="080808"/>
                </a:solidFill>
                <a:latin typeface="Arial"/>
              </a:rPr>
              <a:t>Worin besteht das Problem mit dem LIBOR?</a:t>
            </a:r>
            <a:endParaRPr lang="de-CH" sz="1199" dirty="0" smtClean="0">
              <a:solidFill>
                <a:srgbClr val="080808"/>
              </a:solidFill>
              <a:latin typeface="Arial"/>
            </a:endParaRPr>
          </a:p>
          <a:p>
            <a:pPr algn="just" defTabSz="1219017">
              <a:spcAft>
                <a:spcPts val="600"/>
              </a:spcAft>
            </a:pPr>
            <a:r>
              <a:rPr lang="de-CH" sz="1199" dirty="0" smtClean="0">
                <a:solidFill>
                  <a:schemeClr val="tx1"/>
                </a:solidFill>
                <a:latin typeface="Arial"/>
              </a:rPr>
              <a:t>Der zugrundeliegende Markt des CHF LIBOR ist nicht mehr liquide. Seit der globalen Finanzkrise hat sich die Aktivität vom </a:t>
            </a:r>
            <a:r>
              <a:rPr lang="de-CH" sz="1199" dirty="0" err="1" smtClean="0">
                <a:solidFill>
                  <a:schemeClr val="tx1"/>
                </a:solidFill>
                <a:latin typeface="Arial"/>
              </a:rPr>
              <a:t>unbesicherten</a:t>
            </a:r>
            <a:r>
              <a:rPr lang="de-CH" sz="1199" dirty="0">
                <a:solidFill>
                  <a:schemeClr val="tx1"/>
                </a:solidFill>
                <a:latin typeface="Arial"/>
              </a:rPr>
              <a:t> </a:t>
            </a:r>
            <a:r>
              <a:rPr lang="de-CH" sz="1199" dirty="0" smtClean="0">
                <a:solidFill>
                  <a:schemeClr val="tx1"/>
                </a:solidFill>
                <a:latin typeface="Arial"/>
              </a:rPr>
              <a:t>auf den besicherten Geldmarkt verlagert. Entsprechend</a:t>
            </a:r>
            <a:r>
              <a:rPr lang="de-CH" sz="1199" dirty="0" smtClean="0">
                <a:solidFill>
                  <a:srgbClr val="080808"/>
                </a:solidFill>
                <a:latin typeface="Arial"/>
              </a:rPr>
              <a:t> beruht die Berechnung des CHF LIBOR seither fast ausschliesslich auf Experteneinschätzungen anstelle von tatsächlichen Markttransaktionen (Abbildung 2).</a:t>
            </a:r>
            <a:endParaRPr lang="de-CH" sz="1199" dirty="0" smtClean="0">
              <a:solidFill>
                <a:schemeClr val="tx1"/>
              </a:solidFill>
              <a:latin typeface="Arial"/>
            </a:endParaRPr>
          </a:p>
          <a:p>
            <a:pPr algn="just" defTabSz="1219017"/>
            <a:r>
              <a:rPr lang="de-CH" sz="1199" dirty="0" smtClean="0">
                <a:solidFill>
                  <a:schemeClr val="tx1"/>
                </a:solidFill>
                <a:latin typeface="Arial"/>
              </a:rPr>
              <a:t>Panelbanken fühlen sich vermehrt unwohl dabei ihre Zinsmeldungen lediglich basierend auf Experteneinschätzungen abzugeben. Die Financial </a:t>
            </a:r>
            <a:r>
              <a:rPr lang="de-CH" sz="1199" dirty="0" err="1" smtClean="0">
                <a:solidFill>
                  <a:srgbClr val="080808"/>
                </a:solidFill>
                <a:latin typeface="Arial"/>
              </a:rPr>
              <a:t>Conduct</a:t>
            </a:r>
            <a:r>
              <a:rPr lang="de-CH" sz="1199" dirty="0" smtClean="0">
                <a:solidFill>
                  <a:srgbClr val="080808"/>
                </a:solidFill>
                <a:latin typeface="Arial"/>
              </a:rPr>
              <a:t> Authority (FCA) – die Aufsichtsbehörde, die den Administrator des LIBOR beaufsichtigt – hat </a:t>
            </a:r>
            <a:r>
              <a:rPr lang="de-CH" sz="1199" dirty="0" smtClean="0">
                <a:solidFill>
                  <a:srgbClr val="080808"/>
                </a:solidFill>
                <a:latin typeface="Arial"/>
                <a:hlinkClick r:id="rId6"/>
              </a:rPr>
              <a:t>angekündigt</a:t>
            </a:r>
            <a:r>
              <a:rPr lang="de-CH" sz="1199" dirty="0" smtClean="0">
                <a:solidFill>
                  <a:srgbClr val="080808"/>
                </a:solidFill>
                <a:latin typeface="Arial"/>
              </a:rPr>
              <a:t>, dass sie Banken nach Ende 2021 weder überzeugen noch verpflichten werde, weiterhin an LIBOR-Panels teilzunehmen. Aus diesem Grund ist der Fortbestand des LIBOR nach 2021 äusserst fraglich und eine Ablösung durch einen alternativen Referenzzinssatz unumgänglich.</a:t>
            </a:r>
          </a:p>
          <a:p>
            <a:pPr algn="just" defTabSz="1219017"/>
            <a:endParaRPr lang="de-CH" sz="1199" dirty="0" smtClean="0">
              <a:solidFill>
                <a:srgbClr val="080808"/>
              </a:solidFill>
              <a:latin typeface="Arial"/>
            </a:endParaRPr>
          </a:p>
          <a:p>
            <a:pPr algn="just" defTabSz="1219017"/>
            <a:endParaRPr lang="de-CH" sz="1199" dirty="0">
              <a:solidFill>
                <a:srgbClr val="080808"/>
              </a:solidFill>
              <a:latin typeface="Arial"/>
            </a:endParaRPr>
          </a:p>
        </p:txBody>
      </p:sp>
      <p:sp>
        <p:nvSpPr>
          <p:cNvPr id="10" name="Rectangle 9"/>
          <p:cNvSpPr/>
          <p:nvPr/>
        </p:nvSpPr>
        <p:spPr>
          <a:xfrm>
            <a:off x="6311911" y="974055"/>
            <a:ext cx="5379585"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1: Grundlage für die </a:t>
            </a:r>
            <a:r>
              <a:rPr lang="de-CH" sz="1199" dirty="0" err="1" smtClean="0">
                <a:solidFill>
                  <a:srgbClr val="080808"/>
                </a:solidFill>
                <a:latin typeface="Arial"/>
              </a:rPr>
              <a:t>Bepreisung</a:t>
            </a:r>
            <a:r>
              <a:rPr lang="de-CH" sz="1199" dirty="0" smtClean="0">
                <a:solidFill>
                  <a:srgbClr val="080808"/>
                </a:solidFill>
                <a:latin typeface="Arial"/>
              </a:rPr>
              <a:t> von Krediten in CHF (Bank </a:t>
            </a:r>
            <a:r>
              <a:rPr lang="de-CH" sz="1199" dirty="0" err="1" smtClean="0">
                <a:solidFill>
                  <a:srgbClr val="080808"/>
                </a:solidFill>
                <a:latin typeface="Arial"/>
              </a:rPr>
              <a:t>Lending</a:t>
            </a:r>
            <a:r>
              <a:rPr lang="de-CH" sz="1199" dirty="0" smtClean="0">
                <a:solidFill>
                  <a:srgbClr val="080808"/>
                </a:solidFill>
                <a:latin typeface="Arial"/>
              </a:rPr>
              <a:t> Survey, 2018)</a:t>
            </a:r>
            <a:endParaRPr lang="de-CH" sz="2399" dirty="0">
              <a:solidFill>
                <a:srgbClr val="080808"/>
              </a:solidFill>
              <a:latin typeface="Arial"/>
            </a:endParaRPr>
          </a:p>
        </p:txBody>
      </p:sp>
      <p:pic>
        <p:nvPicPr>
          <p:cNvPr id="5" name="Picture 4"/>
          <p:cNvPicPr>
            <a:picLocks noChangeAspect="1"/>
          </p:cNvPicPr>
          <p:nvPr/>
        </p:nvPicPr>
        <p:blipFill rotWithShape="1">
          <a:blip r:embed="rId7"/>
          <a:srcRect t="20377" b="7643"/>
          <a:stretch/>
        </p:blipFill>
        <p:spPr>
          <a:xfrm>
            <a:off x="6426304" y="1333695"/>
            <a:ext cx="4724649" cy="2221200"/>
          </a:xfrm>
          <a:prstGeom prst="rect">
            <a:avLst/>
          </a:prstGeom>
        </p:spPr>
      </p:pic>
      <p:pic>
        <p:nvPicPr>
          <p:cNvPr id="6" name="Picture 5"/>
          <p:cNvPicPr>
            <a:picLocks noChangeAspect="1"/>
          </p:cNvPicPr>
          <p:nvPr/>
        </p:nvPicPr>
        <p:blipFill rotWithShape="1">
          <a:blip r:embed="rId8"/>
          <a:srcRect t="1635" b="1803"/>
          <a:stretch/>
        </p:blipFill>
        <p:spPr>
          <a:xfrm>
            <a:off x="6426304" y="4302491"/>
            <a:ext cx="5097511" cy="2040556"/>
          </a:xfrm>
          <a:prstGeom prst="rect">
            <a:avLst/>
          </a:prstGeom>
        </p:spPr>
      </p:pic>
    </p:spTree>
    <p:extLst>
      <p:ext uri="{BB962C8B-B14F-4D97-AF65-F5344CB8AC3E}">
        <p14:creationId xmlns:p14="http://schemas.microsoft.com/office/powerpoint/2010/main" val="23403837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en-US" dirty="0"/>
              <a:t>2. Was </a:t>
            </a:r>
            <a:r>
              <a:rPr lang="en-US" dirty="0" err="1"/>
              <a:t>ist</a:t>
            </a:r>
            <a:r>
              <a:rPr lang="en-US" dirty="0"/>
              <a:t> </a:t>
            </a:r>
            <a:r>
              <a:rPr lang="en-US" dirty="0" smtClean="0"/>
              <a:t>der SARON</a:t>
            </a:r>
            <a:r>
              <a:rPr lang="en-US" dirty="0"/>
              <a:t>?</a:t>
            </a:r>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5</a:t>
            </a:fld>
            <a:endParaRPr lang="de-CH" dirty="0">
              <a:latin typeface="Arial"/>
            </a:endParaRPr>
          </a:p>
        </p:txBody>
      </p:sp>
      <p:sp>
        <p:nvSpPr>
          <p:cNvPr id="11" name="Rectangle 10"/>
          <p:cNvSpPr/>
          <p:nvPr/>
        </p:nvSpPr>
        <p:spPr>
          <a:xfrm>
            <a:off x="435965" y="1051200"/>
            <a:ext cx="5445852" cy="4901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200" dirty="0" smtClean="0">
                <a:solidFill>
                  <a:srgbClr val="080808"/>
                </a:solidFill>
              </a:rPr>
              <a:t>Der </a:t>
            </a:r>
            <a:r>
              <a:rPr lang="de-CH" sz="1200" dirty="0" smtClean="0">
                <a:solidFill>
                  <a:srgbClr val="080808"/>
                </a:solidFill>
                <a:hlinkClick r:id="rId3"/>
              </a:rPr>
              <a:t>Swiss Average Rate </a:t>
            </a:r>
            <a:r>
              <a:rPr lang="de-CH" sz="1200" dirty="0" err="1" smtClean="0">
                <a:solidFill>
                  <a:srgbClr val="080808"/>
                </a:solidFill>
                <a:hlinkClick r:id="rId3"/>
              </a:rPr>
              <a:t>Overnight</a:t>
            </a:r>
            <a:r>
              <a:rPr lang="de-CH" sz="1200" dirty="0" smtClean="0">
                <a:solidFill>
                  <a:srgbClr val="080808"/>
                </a:solidFill>
              </a:rPr>
              <a:t> (SARON) bildet die Bedingungen für Tagesgeldgeschäft</a:t>
            </a:r>
            <a:r>
              <a:rPr lang="de-CH" sz="1200" dirty="0" smtClean="0">
                <a:solidFill>
                  <a:schemeClr val="tx1"/>
                </a:solidFill>
              </a:rPr>
              <a:t>e im besicherten CHF Geldmarkt ab und wird von der SIX administriert.</a:t>
            </a:r>
            <a:r>
              <a:rPr lang="de-CH" sz="1200" dirty="0" smtClean="0"/>
              <a:t>.</a:t>
            </a:r>
            <a:endParaRPr lang="de-CH" sz="1200" dirty="0" smtClean="0">
              <a:solidFill>
                <a:srgbClr val="080808"/>
              </a:solidFill>
            </a:endParaRPr>
          </a:p>
          <a:p>
            <a:pPr algn="just" defTabSz="1219017">
              <a:spcAft>
                <a:spcPts val="600"/>
              </a:spcAft>
            </a:pPr>
            <a:r>
              <a:rPr lang="de-CH" sz="1199" dirty="0" smtClean="0">
                <a:solidFill>
                  <a:srgbClr val="080808"/>
                </a:solidFill>
              </a:rPr>
              <a:t>Der SARON wird als volumengewichteter Durchschnittssatz berechnet, der auf abgeschlossenen Transaktionen und verbindlichen </a:t>
            </a:r>
            <a:r>
              <a:rPr lang="de-CH" sz="1199" dirty="0" err="1" smtClean="0">
                <a:solidFill>
                  <a:srgbClr val="080808"/>
                </a:solidFill>
              </a:rPr>
              <a:t>Quotes</a:t>
            </a:r>
            <a:r>
              <a:rPr lang="de-CH" sz="1199" dirty="0" smtClean="0">
                <a:solidFill>
                  <a:srgbClr val="080808"/>
                </a:solidFill>
              </a:rPr>
              <a:t> des Orderbuch der elektronischen Handelsplattform der SIX beruht. Ausreisser werden dabei durch die Anwendung eines </a:t>
            </a:r>
            <a:r>
              <a:rPr lang="de-CH" sz="1199" dirty="0" err="1" smtClean="0">
                <a:solidFill>
                  <a:srgbClr val="080808"/>
                </a:solidFill>
              </a:rPr>
              <a:t>Quotefilters</a:t>
            </a:r>
            <a:r>
              <a:rPr lang="de-CH" sz="1199" dirty="0" smtClean="0">
                <a:solidFill>
                  <a:srgbClr val="080808"/>
                </a:solidFill>
              </a:rPr>
              <a:t> bereinigt. Die Berechnungsmethodik wurde in Zusammenarbeit mit der SNB entwickelt, ist öffentlich einsehbar und transparent.</a:t>
            </a:r>
          </a:p>
          <a:p>
            <a:pPr algn="just" defTabSz="1219017">
              <a:spcAft>
                <a:spcPts val="600"/>
              </a:spcAft>
            </a:pPr>
            <a:r>
              <a:rPr lang="de-CH" sz="1199" dirty="0" smtClean="0">
                <a:solidFill>
                  <a:srgbClr val="080808"/>
                </a:solidFill>
              </a:rPr>
              <a:t>Das Tagesgeldgeschäft des CHF </a:t>
            </a:r>
            <a:r>
              <a:rPr lang="de-CH" sz="1199" dirty="0" err="1" smtClean="0">
                <a:solidFill>
                  <a:srgbClr val="080808"/>
                </a:solidFill>
              </a:rPr>
              <a:t>Repomarktes</a:t>
            </a:r>
            <a:r>
              <a:rPr lang="de-CH" sz="1199" dirty="0" smtClean="0">
                <a:solidFill>
                  <a:srgbClr val="080808"/>
                </a:solidFill>
              </a:rPr>
              <a:t> ist das liquideste Segment des CHF Geldmarktes. Abbildung 3 zeigt die Entwicklung der Berechnungsgrundlage (Rate Volume) für den SARON seit 1999.</a:t>
            </a:r>
            <a:endParaRPr lang="de-CH" sz="1199" dirty="0">
              <a:solidFill>
                <a:srgbClr val="080808"/>
              </a:solidFill>
            </a:endParaRPr>
          </a:p>
        </p:txBody>
      </p:sp>
      <p:sp>
        <p:nvSpPr>
          <p:cNvPr id="13" name="Rectangle 12"/>
          <p:cNvSpPr/>
          <p:nvPr/>
        </p:nvSpPr>
        <p:spPr>
          <a:xfrm>
            <a:off x="435963" y="3699525"/>
            <a:ext cx="5371782" cy="3888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3: Berechnungsgrundlage </a:t>
            </a:r>
            <a:r>
              <a:rPr lang="de-CH" sz="1199" dirty="0" smtClean="0">
                <a:solidFill>
                  <a:srgbClr val="080808"/>
                </a:solidFill>
              </a:rPr>
              <a:t>des SARON (</a:t>
            </a:r>
            <a:r>
              <a:rPr lang="de-CH" sz="1199" dirty="0" smtClean="0">
                <a:solidFill>
                  <a:srgbClr val="080808"/>
                </a:solidFill>
                <a:hlinkClick r:id="rId4"/>
              </a:rPr>
              <a:t>SIX</a:t>
            </a:r>
            <a:r>
              <a:rPr lang="de-CH" sz="1199" dirty="0" smtClean="0">
                <a:solidFill>
                  <a:srgbClr val="080808"/>
                </a:solidFill>
              </a:rPr>
              <a:t>, 2018)</a:t>
            </a:r>
            <a:endParaRPr lang="de-CH" sz="2399" dirty="0">
              <a:solidFill>
                <a:srgbClr val="080808"/>
              </a:solidFill>
            </a:endParaRPr>
          </a:p>
        </p:txBody>
      </p:sp>
      <p:sp>
        <p:nvSpPr>
          <p:cNvPr id="23" name="Rectangle 22"/>
          <p:cNvSpPr/>
          <p:nvPr/>
        </p:nvSpPr>
        <p:spPr>
          <a:xfrm>
            <a:off x="6393403" y="1051200"/>
            <a:ext cx="5371782" cy="3058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dirty="0" smtClean="0">
                <a:solidFill>
                  <a:srgbClr val="080808"/>
                </a:solidFill>
              </a:rPr>
              <a:t>Der SARON wird jeweils direkt nach Handelsschluss (18:00 Uhr) berechnet, mit zusätzlichen Fixings im Laufe des Handelstages um 12:00 und um 16:00 Uhr.</a:t>
            </a:r>
          </a:p>
          <a:p>
            <a:pPr algn="just" defTabSz="1219017">
              <a:spcAft>
                <a:spcPts val="600"/>
              </a:spcAft>
            </a:pPr>
            <a:r>
              <a:rPr lang="de-CH" sz="1199" dirty="0" smtClean="0">
                <a:solidFill>
                  <a:srgbClr val="080808"/>
                </a:solidFill>
              </a:rPr>
              <a:t>Der SARON verfügt über eine klare Governance-Struktur und erfüllt die Anforderungen internationaler Benchmark-Standards. Anfang 2017 hat die SIX zudem die SRR Indexkommission ins Leben gerufen, welche alle Aspekte des SARON regelmässig überprüft.</a:t>
            </a:r>
          </a:p>
          <a:p>
            <a:pPr algn="just" defTabSz="1219017">
              <a:spcAft>
                <a:spcPts val="600"/>
              </a:spcAft>
            </a:pPr>
            <a:r>
              <a:rPr lang="de-CH" sz="1199" dirty="0" smtClean="0">
                <a:solidFill>
                  <a:srgbClr val="080808"/>
                </a:solidFill>
              </a:rPr>
              <a:t>Folie 6 bietet eine Übersicht der wichtigsten Eigenschaften des SARON, welche diesen zu einem robusten und repräsentativen CHF Benchmark machen. Aufgrund dieser Eigenschaften hat die NAG im Oktober 2017 den SARON als Alternative zum CHF LIBOR </a:t>
            </a:r>
            <a:r>
              <a:rPr lang="de-CH" sz="1199" dirty="0" smtClean="0">
                <a:solidFill>
                  <a:srgbClr val="080808"/>
                </a:solidFill>
                <a:hlinkClick r:id="rId5"/>
              </a:rPr>
              <a:t>empfohlen</a:t>
            </a:r>
            <a:r>
              <a:rPr lang="de-CH" sz="1199" dirty="0" smtClean="0">
                <a:solidFill>
                  <a:srgbClr val="080808"/>
                </a:solidFill>
              </a:rPr>
              <a:t>.</a:t>
            </a:r>
          </a:p>
          <a:p>
            <a:pPr algn="just" defTabSz="1219017">
              <a:spcAft>
                <a:spcPts val="600"/>
              </a:spcAft>
            </a:pPr>
            <a:endParaRPr lang="de-CH" sz="1199" dirty="0" smtClean="0">
              <a:solidFill>
                <a:srgbClr val="080808"/>
              </a:solidFill>
              <a:latin typeface="Arial"/>
            </a:endParaRPr>
          </a:p>
        </p:txBody>
      </p:sp>
      <p:pic>
        <p:nvPicPr>
          <p:cNvPr id="3" name="Picture 2"/>
          <p:cNvPicPr>
            <a:picLocks noChangeAspect="1"/>
          </p:cNvPicPr>
          <p:nvPr/>
        </p:nvPicPr>
        <p:blipFill rotWithShape="1">
          <a:blip r:embed="rId6"/>
          <a:srcRect t="21774" b="6649"/>
          <a:stretch/>
        </p:blipFill>
        <p:spPr>
          <a:xfrm>
            <a:off x="435963" y="4024753"/>
            <a:ext cx="5446800" cy="2338723"/>
          </a:xfrm>
          <a:prstGeom prst="rect">
            <a:avLst/>
          </a:prstGeom>
        </p:spPr>
      </p:pic>
    </p:spTree>
    <p:extLst>
      <p:ext uri="{BB962C8B-B14F-4D97-AF65-F5344CB8AC3E}">
        <p14:creationId xmlns:p14="http://schemas.microsoft.com/office/powerpoint/2010/main" val="3490384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5" y="334193"/>
            <a:ext cx="11755664" cy="1061485"/>
          </a:xfrm>
        </p:spPr>
        <p:txBody>
          <a:bodyPr/>
          <a:lstStyle/>
          <a:p>
            <a:r>
              <a:rPr lang="de-CH" dirty="0" smtClean="0"/>
              <a:t>3. SARON </a:t>
            </a:r>
            <a:r>
              <a:rPr lang="de-CH" dirty="0" smtClean="0">
                <a:solidFill>
                  <a:srgbClr val="080808"/>
                </a:solidFill>
              </a:rPr>
              <a:t>als Alternative zum CHF LIBOR</a:t>
            </a:r>
            <a:br>
              <a:rPr lang="de-CH" dirty="0" smtClean="0">
                <a:solidFill>
                  <a:srgbClr val="080808"/>
                </a:solidFill>
              </a:rPr>
            </a:br>
            <a:endParaRPr lang="de-CH" dirty="0"/>
          </a:p>
        </p:txBody>
      </p:sp>
      <p:sp>
        <p:nvSpPr>
          <p:cNvPr id="7" name="Slide Number Placeholder 6"/>
          <p:cNvSpPr>
            <a:spLocks noGrp="1"/>
          </p:cNvSpPr>
          <p:nvPr>
            <p:ph type="sldNum" sz="quarter" idx="4"/>
          </p:nvPr>
        </p:nvSpPr>
        <p:spPr/>
        <p:txBody>
          <a:bodyPr/>
          <a:lstStyle/>
          <a:p>
            <a:fld id="{BB6CE02C-1F85-49B7-882D-939BD297648E}" type="slidenum">
              <a:rPr lang="de-CH" noProof="0" smtClean="0"/>
              <a:t>6</a:t>
            </a:fld>
            <a:endParaRPr lang="de-CH" noProof="0"/>
          </a:p>
        </p:txBody>
      </p:sp>
      <p:sp>
        <p:nvSpPr>
          <p:cNvPr id="8" name="Rectangle 7"/>
          <p:cNvSpPr/>
          <p:nvPr/>
        </p:nvSpPr>
        <p:spPr>
          <a:xfrm>
            <a:off x="469478" y="1487965"/>
            <a:ext cx="2171867" cy="124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999" b="1">
                <a:solidFill>
                  <a:schemeClr val="bg1"/>
                </a:solidFill>
              </a:rPr>
              <a:t>Repräsentativ</a:t>
            </a:r>
          </a:p>
        </p:txBody>
      </p:sp>
      <p:sp>
        <p:nvSpPr>
          <p:cNvPr id="9" name="TextBox 8"/>
          <p:cNvSpPr txBox="1"/>
          <p:nvPr/>
        </p:nvSpPr>
        <p:spPr>
          <a:xfrm>
            <a:off x="2996639" y="1557146"/>
            <a:ext cx="7884627" cy="1107483"/>
          </a:xfrm>
          <a:prstGeom prst="rect">
            <a:avLst/>
          </a:prstGeom>
          <a:noFill/>
        </p:spPr>
        <p:txBody>
          <a:bodyPr wrap="square">
            <a:spAutoFit/>
          </a:bodyPr>
          <a:lstStyle/>
          <a:p>
            <a:pPr marL="179298" indent="-179298">
              <a:spcBef>
                <a:spcPts val="600"/>
              </a:spcBef>
              <a:buFont typeface="Arial" panose="020B0604020202020204" pitchFamily="34" charset="0"/>
              <a:buChar char="•"/>
            </a:pPr>
            <a:r>
              <a:rPr lang="de-CH" sz="1399" dirty="0" smtClean="0"/>
              <a:t>Bedingungen des besicherten Tagesgeld-Segment werden </a:t>
            </a:r>
            <a:r>
              <a:rPr lang="de-CH" sz="1399" b="1" dirty="0" smtClean="0"/>
              <a:t>jederzeit widergespiegelt</a:t>
            </a:r>
            <a:r>
              <a:rPr lang="de-CH" sz="1399" dirty="0" smtClean="0"/>
              <a:t>.  </a:t>
            </a:r>
          </a:p>
          <a:p>
            <a:pPr marL="179298" indent="-179298">
              <a:spcBef>
                <a:spcPts val="600"/>
              </a:spcBef>
              <a:buFont typeface="Arial" panose="020B0604020202020204" pitchFamily="34" charset="0"/>
              <a:buChar char="•"/>
            </a:pPr>
            <a:r>
              <a:rPr lang="de-CH" sz="1399" dirty="0" smtClean="0"/>
              <a:t>Basiert auf </a:t>
            </a:r>
            <a:r>
              <a:rPr lang="de-CH" sz="1399" b="1" dirty="0" smtClean="0"/>
              <a:t>tatsächlichen Transaktionen </a:t>
            </a:r>
            <a:r>
              <a:rPr lang="de-CH" sz="1399" dirty="0" smtClean="0"/>
              <a:t>und verbindlichen </a:t>
            </a:r>
            <a:r>
              <a:rPr lang="de-CH" sz="1399" dirty="0" err="1" smtClean="0"/>
              <a:t>Quotes</a:t>
            </a:r>
            <a:r>
              <a:rPr lang="de-CH" sz="1399" dirty="0" smtClean="0"/>
              <a:t> von mehr als 160 aktiven Marktteilnehmern im regulierten Schweizer </a:t>
            </a:r>
            <a:r>
              <a:rPr lang="de-CH" sz="1399" dirty="0" err="1" smtClean="0"/>
              <a:t>Repomarkt</a:t>
            </a:r>
            <a:r>
              <a:rPr lang="de-CH" sz="1399" dirty="0" smtClean="0"/>
              <a:t>.</a:t>
            </a:r>
          </a:p>
          <a:p>
            <a:pPr marL="179298" indent="-179298">
              <a:spcBef>
                <a:spcPts val="600"/>
              </a:spcBef>
              <a:buFont typeface="Arial" panose="020B0604020202020204" pitchFamily="34" charset="0"/>
              <a:buChar char="•"/>
            </a:pPr>
            <a:r>
              <a:rPr lang="de-CH" sz="1399" dirty="0" smtClean="0"/>
              <a:t>Beruht auf dem mit Abstand </a:t>
            </a:r>
            <a:r>
              <a:rPr lang="de-CH" sz="1399" b="1" dirty="0" smtClean="0"/>
              <a:t>liquidesten Segment</a:t>
            </a:r>
            <a:r>
              <a:rPr lang="de-CH" sz="1399" dirty="0" smtClean="0"/>
              <a:t> des CHF Geldmarktes.</a:t>
            </a:r>
            <a:endParaRPr lang="de-CH" sz="1399" dirty="0"/>
          </a:p>
        </p:txBody>
      </p:sp>
      <p:sp>
        <p:nvSpPr>
          <p:cNvPr id="10" name="Rectangle 9"/>
          <p:cNvSpPr/>
          <p:nvPr/>
        </p:nvSpPr>
        <p:spPr>
          <a:xfrm>
            <a:off x="462519" y="4804314"/>
            <a:ext cx="2171867" cy="1244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de-CH" sz="1999" b="1" dirty="0" smtClean="0">
                <a:solidFill>
                  <a:schemeClr val="bg1"/>
                </a:solidFill>
              </a:rPr>
              <a:t>In der Schweiz administriert</a:t>
            </a:r>
            <a:endParaRPr lang="de-CH" sz="1999" b="1" dirty="0">
              <a:solidFill>
                <a:srgbClr val="FF0000"/>
              </a:solidFill>
            </a:endParaRPr>
          </a:p>
        </p:txBody>
      </p:sp>
      <p:sp>
        <p:nvSpPr>
          <p:cNvPr id="11" name="TextBox 10"/>
          <p:cNvSpPr txBox="1"/>
          <p:nvPr/>
        </p:nvSpPr>
        <p:spPr>
          <a:xfrm>
            <a:off x="2996639" y="4804314"/>
            <a:ext cx="8764207" cy="1322798"/>
          </a:xfrm>
          <a:prstGeom prst="rect">
            <a:avLst/>
          </a:prstGeom>
          <a:noFill/>
        </p:spPr>
        <p:txBody>
          <a:bodyPr wrap="square">
            <a:spAutoFit/>
          </a:bodyPr>
          <a:lstStyle/>
          <a:p>
            <a:pPr marL="179298" indent="-179298">
              <a:spcBef>
                <a:spcPts val="600"/>
              </a:spcBef>
              <a:buFont typeface="Arial" panose="020B0604020202020204" pitchFamily="34" charset="0"/>
              <a:buChar char="•"/>
            </a:pPr>
            <a:r>
              <a:rPr lang="de-CH" sz="1399" b="1" dirty="0" smtClean="0"/>
              <a:t>Eingeführt im Jahr 2009</a:t>
            </a:r>
            <a:r>
              <a:rPr lang="de-CH" sz="1399" dirty="0" smtClean="0"/>
              <a:t> und verfügbar seit dem Jahr 2000 mit </a:t>
            </a:r>
            <a:r>
              <a:rPr lang="de-CH" sz="1399" b="1" dirty="0" smtClean="0"/>
              <a:t>täglichen Fixings.</a:t>
            </a:r>
            <a:endParaRPr lang="de-CH" sz="1399" dirty="0" smtClean="0"/>
          </a:p>
          <a:p>
            <a:pPr marL="179298" indent="-179298">
              <a:spcBef>
                <a:spcPts val="600"/>
              </a:spcBef>
              <a:buFont typeface="Arial" panose="020B0604020202020204" pitchFamily="34" charset="0"/>
              <a:buChar char="•"/>
            </a:pPr>
            <a:r>
              <a:rPr lang="de-CH" sz="1399" b="1" dirty="0" smtClean="0"/>
              <a:t>Administriert durch die </a:t>
            </a:r>
            <a:r>
              <a:rPr lang="de-CH" sz="1399" b="1" dirty="0" smtClean="0">
                <a:hlinkClick r:id="rId3"/>
              </a:rPr>
              <a:t>SIX</a:t>
            </a:r>
            <a:r>
              <a:rPr lang="de-CH" sz="1399" dirty="0" smtClean="0"/>
              <a:t>, welche die Infrastruktur für den Schweizer Finanzplatz betreibt. Erfüllt die Anforderungen internationaler Benchmark-Standards.</a:t>
            </a:r>
          </a:p>
          <a:p>
            <a:pPr marL="179298" indent="-179298">
              <a:spcBef>
                <a:spcPts val="600"/>
              </a:spcBef>
              <a:buFont typeface="Arial" panose="020B0604020202020204" pitchFamily="34" charset="0"/>
              <a:buChar char="•"/>
            </a:pPr>
            <a:r>
              <a:rPr lang="de-CH" sz="1399" b="1" dirty="0" smtClean="0"/>
              <a:t>Berechnungsmethodik in Zusammenarbeit mit der SNB entwickelt </a:t>
            </a:r>
            <a:r>
              <a:rPr lang="de-CH" sz="1399" dirty="0" smtClean="0"/>
              <a:t>und regelmässig durch eine Indexkommission überprüft</a:t>
            </a:r>
            <a:r>
              <a:rPr lang="de-CH" sz="1399" dirty="0"/>
              <a:t>.</a:t>
            </a:r>
            <a:endParaRPr lang="de-CH" sz="1399" b="1" dirty="0"/>
          </a:p>
        </p:txBody>
      </p:sp>
      <p:sp>
        <p:nvSpPr>
          <p:cNvPr id="15" name="Rectangle 14"/>
          <p:cNvSpPr/>
          <p:nvPr/>
        </p:nvSpPr>
        <p:spPr>
          <a:xfrm>
            <a:off x="476437" y="3146586"/>
            <a:ext cx="2171558" cy="1244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999" b="1">
                <a:solidFill>
                  <a:schemeClr val="bg1"/>
                </a:solidFill>
              </a:rPr>
              <a:t>Robust</a:t>
            </a:r>
          </a:p>
        </p:txBody>
      </p:sp>
      <p:sp>
        <p:nvSpPr>
          <p:cNvPr id="18" name="TextBox 17"/>
          <p:cNvSpPr txBox="1"/>
          <p:nvPr/>
        </p:nvSpPr>
        <p:spPr>
          <a:xfrm>
            <a:off x="2996639" y="3215352"/>
            <a:ext cx="8197542" cy="815223"/>
          </a:xfrm>
          <a:prstGeom prst="rect">
            <a:avLst/>
          </a:prstGeom>
          <a:noFill/>
        </p:spPr>
        <p:txBody>
          <a:bodyPr wrap="square">
            <a:spAutoFit/>
          </a:bodyPr>
          <a:lstStyle/>
          <a:p>
            <a:pPr marL="179298" indent="-179298">
              <a:spcBef>
                <a:spcPts val="600"/>
              </a:spcBef>
              <a:buFont typeface="Arial" panose="020B0604020202020204" pitchFamily="34" charset="0"/>
              <a:buChar char="•"/>
            </a:pPr>
            <a:r>
              <a:rPr lang="de-CH" sz="1399" dirty="0" smtClean="0"/>
              <a:t>Berechnungsmethodik</a:t>
            </a:r>
            <a:r>
              <a:rPr lang="de-CH" sz="1399" b="1" dirty="0" smtClean="0"/>
              <a:t> </a:t>
            </a:r>
            <a:r>
              <a:rPr lang="de-CH" sz="1399" dirty="0" smtClean="0"/>
              <a:t>ist</a:t>
            </a:r>
            <a:r>
              <a:rPr lang="de-CH" sz="1399" b="1" dirty="0" smtClean="0"/>
              <a:t> öffentlich einsehbar </a:t>
            </a:r>
            <a:r>
              <a:rPr lang="de-CH" sz="1399" dirty="0" smtClean="0"/>
              <a:t>und transparent.</a:t>
            </a:r>
            <a:endParaRPr lang="de-CH" sz="1399" b="1" dirty="0" smtClean="0"/>
          </a:p>
          <a:p>
            <a:pPr marL="179298" indent="-179298">
              <a:spcBef>
                <a:spcPts val="600"/>
              </a:spcBef>
              <a:buFont typeface="Arial" panose="020B0604020202020204" pitchFamily="34" charset="0"/>
              <a:buChar char="•"/>
            </a:pPr>
            <a:r>
              <a:rPr lang="de-CH" sz="1399" dirty="0" smtClean="0"/>
              <a:t>Gegenparteirisiko auf dem </a:t>
            </a:r>
            <a:r>
              <a:rPr lang="de-CH" sz="1399" dirty="0" err="1" smtClean="0"/>
              <a:t>Repomarkt</a:t>
            </a:r>
            <a:r>
              <a:rPr lang="de-CH" sz="1399" dirty="0" smtClean="0"/>
              <a:t> ist minimiert und Ausreisser werden nicht berücksichtigt. Macht SARON </a:t>
            </a:r>
            <a:r>
              <a:rPr lang="de-CH" sz="1399" b="1" dirty="0" smtClean="0"/>
              <a:t>widerstandsfähig</a:t>
            </a:r>
            <a:r>
              <a:rPr lang="de-CH" sz="1399" dirty="0" smtClean="0"/>
              <a:t> </a:t>
            </a:r>
            <a:r>
              <a:rPr lang="de-CH" sz="1399" b="1" dirty="0" smtClean="0"/>
              <a:t>in Zeiten erhöhter Marktunsicherheit. </a:t>
            </a:r>
            <a:endParaRPr lang="de-CH" sz="1399" b="1" dirty="0"/>
          </a:p>
        </p:txBody>
      </p:sp>
    </p:spTree>
    <p:extLst>
      <p:ext uri="{BB962C8B-B14F-4D97-AF65-F5344CB8AC3E}">
        <p14:creationId xmlns:p14="http://schemas.microsoft.com/office/powerpoint/2010/main" val="1942199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225136"/>
            <a:ext cx="11328850" cy="1061485"/>
          </a:xfrm>
        </p:spPr>
        <p:txBody>
          <a:bodyPr/>
          <a:lstStyle/>
          <a:p>
            <a:r>
              <a:rPr lang="de-CH" sz="2600" dirty="0" smtClean="0"/>
              <a:t>4. Aufgezinster SARON als alternativer Termin-Referenzzinssatz</a:t>
            </a:r>
            <a:endParaRPr lang="de-CH" sz="2600"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7</a:t>
            </a:fld>
            <a:endParaRPr lang="de-CH" dirty="0">
              <a:latin typeface="Arial"/>
            </a:endParaRPr>
          </a:p>
        </p:txBody>
      </p:sp>
      <p:sp>
        <p:nvSpPr>
          <p:cNvPr id="11" name="Rectangle 10"/>
          <p:cNvSpPr/>
          <p:nvPr/>
        </p:nvSpPr>
        <p:spPr>
          <a:xfrm>
            <a:off x="437997" y="756000"/>
            <a:ext cx="5586033" cy="3019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b="1" dirty="0" smtClean="0">
                <a:solidFill>
                  <a:srgbClr val="080808"/>
                </a:solidFill>
                <a:latin typeface="Arial"/>
              </a:rPr>
              <a:t>Unterschied zwischen Geschäften, die an den 3M LIBOR bzw. den aufgezinsten SARON gekoppelt sind</a:t>
            </a:r>
            <a:endParaRPr lang="de-CH" sz="1199" dirty="0" smtClean="0">
              <a:solidFill>
                <a:srgbClr val="080808"/>
              </a:solidFill>
              <a:latin typeface="Arial"/>
            </a:endParaRPr>
          </a:p>
          <a:p>
            <a:pPr algn="just" defTabSz="1219017">
              <a:spcAft>
                <a:spcPts val="600"/>
              </a:spcAft>
            </a:pPr>
            <a:r>
              <a:rPr lang="de-CH" sz="1199" dirty="0" smtClean="0">
                <a:solidFill>
                  <a:srgbClr val="080808"/>
                </a:solidFill>
                <a:latin typeface="Arial"/>
              </a:rPr>
              <a:t>Wird bei einem Finanzgeschäft ein Termin-</a:t>
            </a:r>
            <a:r>
              <a:rPr lang="de-CH" sz="1199" dirty="0">
                <a:solidFill>
                  <a:srgbClr val="080808"/>
                </a:solidFill>
                <a:latin typeface="Arial"/>
              </a:rPr>
              <a:t>R</a:t>
            </a:r>
            <a:r>
              <a:rPr lang="de-CH" sz="1199" dirty="0" smtClean="0">
                <a:solidFill>
                  <a:srgbClr val="080808"/>
                </a:solidFill>
                <a:latin typeface="Arial"/>
              </a:rPr>
              <a:t>eferenzzinssatz wie der 3M LIBOR als Benchmark verwendet, dann sind die Zinszahlungen bereits zu Beginn der Zinsperiode bekannt (Abbildung 4, links). Ein solcher </a:t>
            </a:r>
            <a:r>
              <a:rPr lang="de-CH" sz="1199" i="1" dirty="0" smtClean="0">
                <a:solidFill>
                  <a:srgbClr val="080808"/>
                </a:solidFill>
                <a:latin typeface="Arial"/>
              </a:rPr>
              <a:t>vorausschauender Termin-Referenzzinssatz </a:t>
            </a:r>
            <a:r>
              <a:rPr lang="de-CH" sz="1199" dirty="0" smtClean="0">
                <a:solidFill>
                  <a:srgbClr val="080808"/>
                </a:solidFill>
                <a:latin typeface="Arial"/>
              </a:rPr>
              <a:t>reflektiert das erwartete Zinsniveau für die kommenden drei Monate und entspricht einer Abfolge </a:t>
            </a:r>
            <a:r>
              <a:rPr lang="de-CH" sz="1199" u="sng" dirty="0" smtClean="0">
                <a:solidFill>
                  <a:srgbClr val="080808"/>
                </a:solidFill>
                <a:latin typeface="Arial"/>
              </a:rPr>
              <a:t>erwarteter</a:t>
            </a:r>
            <a:r>
              <a:rPr lang="de-CH" sz="1199" dirty="0" smtClean="0">
                <a:solidFill>
                  <a:srgbClr val="080808"/>
                </a:solidFill>
                <a:latin typeface="Arial"/>
              </a:rPr>
              <a:t> Tagesgeldsätze.</a:t>
            </a:r>
          </a:p>
          <a:p>
            <a:pPr algn="just" defTabSz="1219017"/>
            <a:r>
              <a:rPr lang="de-CH" sz="1199" dirty="0" smtClean="0">
                <a:solidFill>
                  <a:srgbClr val="080808"/>
                </a:solidFill>
                <a:latin typeface="Arial"/>
              </a:rPr>
              <a:t>Wird bei einem Finanzgeschäft der aufgezinste SARON als Benchmark verwendet, dann ergeben sich die Zinszahlungen aus den täglich aufgezinsten Tagesgeldsätzen (Abbildung 4, rechts). Ein solcher </a:t>
            </a:r>
            <a:r>
              <a:rPr lang="de-CH" sz="1199" i="1" dirty="0" smtClean="0">
                <a:solidFill>
                  <a:srgbClr val="080808"/>
                </a:solidFill>
                <a:latin typeface="Arial"/>
              </a:rPr>
              <a:t>aufgezinster Termin-Referenzzinssatz </a:t>
            </a:r>
            <a:r>
              <a:rPr lang="de-CH" sz="1199" dirty="0" smtClean="0">
                <a:solidFill>
                  <a:srgbClr val="080808"/>
                </a:solidFill>
                <a:latin typeface="Arial"/>
              </a:rPr>
              <a:t>reflektiert das realisierte Zinsniveau der vergangenen drei Monate und entspricht einer Abfolge </a:t>
            </a:r>
            <a:r>
              <a:rPr lang="de-CH" sz="1199" u="sng" dirty="0" smtClean="0">
                <a:solidFill>
                  <a:srgbClr val="080808"/>
                </a:solidFill>
                <a:latin typeface="Arial"/>
              </a:rPr>
              <a:t>realisierter</a:t>
            </a:r>
            <a:r>
              <a:rPr lang="de-CH" sz="1199" dirty="0" smtClean="0">
                <a:solidFill>
                  <a:srgbClr val="080808"/>
                </a:solidFill>
                <a:latin typeface="Arial"/>
              </a:rPr>
              <a:t> Tagesgeldsätze. Ob Zinszahlungen bereits zu Beginn einer Zinsperiode bekannt sind, hängt der Verwendung des aufgezinsten SARON ab. Es gibt Möglichkeiten den aufgezinsten SARON so anzuwenden, dass Zinszahlungen bereits zu Beginn der jeweiligen Zinsperiode bekannt sind (aufgezinster SARON «in advance»).</a:t>
            </a:r>
            <a:endParaRPr lang="de-CH" sz="1199" dirty="0">
              <a:solidFill>
                <a:srgbClr val="080808"/>
              </a:solidFill>
              <a:latin typeface="Arial"/>
            </a:endParaRPr>
          </a:p>
        </p:txBody>
      </p:sp>
      <p:sp>
        <p:nvSpPr>
          <p:cNvPr id="12" name="Rectangle 11"/>
          <p:cNvSpPr/>
          <p:nvPr/>
        </p:nvSpPr>
        <p:spPr>
          <a:xfrm>
            <a:off x="6393402" y="755878"/>
            <a:ext cx="5371784" cy="2319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200" b="1" dirty="0" smtClean="0">
                <a:solidFill>
                  <a:srgbClr val="080808"/>
                </a:solidFill>
                <a:latin typeface="Arial"/>
              </a:rPr>
              <a:t>NAG empfiehlt die Anwendung eines aufgezinsten SARON als Termin-</a:t>
            </a:r>
            <a:r>
              <a:rPr lang="de-CH" sz="1200" b="1" dirty="0">
                <a:solidFill>
                  <a:srgbClr val="080808"/>
                </a:solidFill>
                <a:latin typeface="Arial"/>
              </a:rPr>
              <a:t>R</a:t>
            </a:r>
            <a:r>
              <a:rPr lang="de-CH" sz="1200" b="1" dirty="0" smtClean="0">
                <a:solidFill>
                  <a:srgbClr val="080808"/>
                </a:solidFill>
                <a:latin typeface="Arial"/>
              </a:rPr>
              <a:t>eferenzzinssatz</a:t>
            </a:r>
            <a:endParaRPr lang="de-CH" sz="1200" dirty="0" smtClean="0">
              <a:solidFill>
                <a:srgbClr val="080808"/>
              </a:solidFill>
              <a:latin typeface="Arial"/>
            </a:endParaRPr>
          </a:p>
          <a:p>
            <a:pPr algn="just" defTabSz="1219017">
              <a:spcAft>
                <a:spcPts val="600"/>
              </a:spcAft>
            </a:pPr>
            <a:r>
              <a:rPr lang="de-CH" sz="1200" spc="-20" dirty="0" smtClean="0">
                <a:solidFill>
                  <a:srgbClr val="080808"/>
                </a:solidFill>
                <a:latin typeface="Arial"/>
              </a:rPr>
              <a:t>Im Zuge der Ablösung des LIBOR durch den SARON hat die NAG die Machbarkeit eines vorausschauenden Termin-Referenzzinssatzes basierend auf SARON-Derivaten wie SARON Swaps und Futures untersucht. Die NAG erachtet es als unwahrscheinlich, dass ein robustes Fixing eines vorausschauenden Termin-Referenzzinssatzes basierend auf SARON-Derivaten möglich ist. Deshalb </a:t>
            </a:r>
            <a:r>
              <a:rPr lang="de-CH" sz="1200" spc="-20" dirty="0" smtClean="0">
                <a:solidFill>
                  <a:srgbClr val="080808"/>
                </a:solidFill>
                <a:latin typeface="Arial"/>
                <a:hlinkClick r:id="rId3"/>
              </a:rPr>
              <a:t>empfiehlt</a:t>
            </a:r>
            <a:r>
              <a:rPr lang="de-CH" sz="1200" spc="-20" dirty="0" smtClean="0">
                <a:solidFill>
                  <a:srgbClr val="080808"/>
                </a:solidFill>
                <a:latin typeface="Arial"/>
              </a:rPr>
              <a:t> die NAG, wo immer möglich einen aufgezinsten SARON zu verwenden.</a:t>
            </a:r>
            <a:endParaRPr lang="de-CH" sz="1200" spc="-20" dirty="0" smtClean="0">
              <a:solidFill>
                <a:srgbClr val="080808"/>
              </a:solidFill>
            </a:endParaRPr>
          </a:p>
          <a:p>
            <a:pPr algn="just" defTabSz="1219017">
              <a:spcAft>
                <a:spcPts val="600"/>
              </a:spcAft>
            </a:pPr>
            <a:r>
              <a:rPr lang="de-CH" sz="1200" spc="-20" dirty="0" smtClean="0">
                <a:solidFill>
                  <a:srgbClr val="080808"/>
                </a:solidFill>
                <a:latin typeface="Arial"/>
              </a:rPr>
              <a:t>Die NAG hat sich für eine Durchschnittsbildung mittels </a:t>
            </a:r>
            <a:r>
              <a:rPr lang="de-CH" sz="1200" spc="-20" dirty="0" err="1" smtClean="0">
                <a:solidFill>
                  <a:srgbClr val="080808"/>
                </a:solidFill>
                <a:latin typeface="Arial"/>
              </a:rPr>
              <a:t>Aufzinsung</a:t>
            </a:r>
            <a:r>
              <a:rPr lang="de-CH" sz="1200" spc="-20" dirty="0" smtClean="0">
                <a:solidFill>
                  <a:srgbClr val="080808"/>
                </a:solidFill>
                <a:latin typeface="Arial"/>
              </a:rPr>
              <a:t> («</a:t>
            </a:r>
            <a:r>
              <a:rPr lang="de-CH" sz="1200" spc="-20" dirty="0" err="1" smtClean="0">
                <a:solidFill>
                  <a:srgbClr val="080808"/>
                </a:solidFill>
                <a:latin typeface="Arial"/>
              </a:rPr>
              <a:t>compounding</a:t>
            </a:r>
            <a:r>
              <a:rPr lang="de-CH" sz="1200" spc="-20" dirty="0" smtClean="0">
                <a:solidFill>
                  <a:srgbClr val="080808"/>
                </a:solidFill>
                <a:latin typeface="Arial"/>
              </a:rPr>
              <a:t>») anstelle eines einfachen arithmetischen Durchschnitts entschieden, da </a:t>
            </a:r>
            <a:r>
              <a:rPr lang="de-CH" sz="1200" spc="-20" dirty="0" err="1" smtClean="0">
                <a:solidFill>
                  <a:srgbClr val="080808"/>
                </a:solidFill>
                <a:latin typeface="Arial"/>
              </a:rPr>
              <a:t>Aufzinsung</a:t>
            </a:r>
            <a:r>
              <a:rPr lang="de-CH" sz="1200" spc="-20" dirty="0" smtClean="0">
                <a:solidFill>
                  <a:srgbClr val="080808"/>
                </a:solidFill>
                <a:latin typeface="Arial"/>
              </a:rPr>
              <a:t> die gängige Praxis am Swapmarkt darstellt.</a:t>
            </a:r>
          </a:p>
          <a:p>
            <a:pPr algn="just" defTabSz="1219017"/>
            <a:r>
              <a:rPr lang="de-CH" sz="1200" spc="-20" dirty="0" smtClean="0">
                <a:solidFill>
                  <a:srgbClr val="080808"/>
                </a:solidFill>
                <a:latin typeface="Arial"/>
              </a:rPr>
              <a:t>In der Vergangenheit verlief der aufgezinste SARON nahe am 3M LIBOR und war dabei in der Regel recht vorhersehbar (Abbildung 5). Im Vergleich zum 3M LIBOR ist der aufgezinste SARON weniger volatil. Da der SARON zudem keine Kreditrisikoprämie enthält, ist der Zinssatz im Allgemeinen tiefer und </a:t>
            </a:r>
            <a:r>
              <a:rPr lang="de-CH" sz="1200" spc="-20" dirty="0" smtClean="0">
                <a:solidFill>
                  <a:srgbClr val="080808"/>
                </a:solidFill>
              </a:rPr>
              <a:t>stabiler in </a:t>
            </a:r>
            <a:r>
              <a:rPr lang="de-CH" sz="1200" spc="-20" dirty="0" smtClean="0">
                <a:solidFill>
                  <a:srgbClr val="080808"/>
                </a:solidFill>
                <a:latin typeface="Arial"/>
              </a:rPr>
              <a:t>Zeiten von Marktturbulenzen.</a:t>
            </a:r>
            <a:endParaRPr lang="de-CH" sz="1200" spc="-20" dirty="0">
              <a:solidFill>
                <a:srgbClr val="080808"/>
              </a:solidFill>
              <a:latin typeface="Arial"/>
            </a:endParaRPr>
          </a:p>
        </p:txBody>
      </p:sp>
      <p:sp>
        <p:nvSpPr>
          <p:cNvPr id="6" name="Rectangle 5"/>
          <p:cNvSpPr/>
          <p:nvPr/>
        </p:nvSpPr>
        <p:spPr>
          <a:xfrm>
            <a:off x="6403337" y="3972991"/>
            <a:ext cx="5379585"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5: 3M CHF LIBOR, SARON und 3M aufgezinster SARON im Zeitablauf </a:t>
            </a:r>
            <a:r>
              <a:rPr lang="de-CH" sz="1199" dirty="0" smtClean="0">
                <a:solidFill>
                  <a:schemeClr val="tx1"/>
                </a:solidFill>
                <a:latin typeface="Arial"/>
              </a:rPr>
              <a:t>(Bloomberg, </a:t>
            </a:r>
            <a:r>
              <a:rPr lang="de-CH" sz="1199" dirty="0" smtClean="0">
                <a:solidFill>
                  <a:srgbClr val="080808"/>
                </a:solidFill>
                <a:latin typeface="Arial"/>
              </a:rPr>
              <a:t>SNB, 2018)</a:t>
            </a:r>
            <a:endParaRPr lang="de-CH" sz="2399" dirty="0">
              <a:solidFill>
                <a:srgbClr val="080808"/>
              </a:solidFill>
              <a:latin typeface="Arial"/>
            </a:endParaRPr>
          </a:p>
        </p:txBody>
      </p:sp>
      <p:sp>
        <p:nvSpPr>
          <p:cNvPr id="13" name="Rectangle 12"/>
          <p:cNvSpPr/>
          <p:nvPr/>
        </p:nvSpPr>
        <p:spPr>
          <a:xfrm>
            <a:off x="445914" y="3972991"/>
            <a:ext cx="5674800"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4: Vergleich eines Geschäfts basierend auf dem 3M LIBOR vs. aufgezinsten SARON</a:t>
            </a:r>
            <a:endParaRPr lang="de-CH" sz="2399" dirty="0">
              <a:solidFill>
                <a:srgbClr val="080808"/>
              </a:solidFill>
              <a:latin typeface="Arial"/>
            </a:endParaRPr>
          </a:p>
        </p:txBody>
      </p:sp>
      <p:pic>
        <p:nvPicPr>
          <p:cNvPr id="3" name="Picture 2"/>
          <p:cNvPicPr>
            <a:picLocks noChangeAspect="1"/>
          </p:cNvPicPr>
          <p:nvPr/>
        </p:nvPicPr>
        <p:blipFill>
          <a:blip r:embed="rId4"/>
          <a:stretch>
            <a:fillRect/>
          </a:stretch>
        </p:blipFill>
        <p:spPr>
          <a:xfrm>
            <a:off x="436336" y="4436057"/>
            <a:ext cx="5364000" cy="1947146"/>
          </a:xfrm>
          <a:prstGeom prst="rect">
            <a:avLst/>
          </a:prstGeom>
        </p:spPr>
      </p:pic>
      <p:pic>
        <p:nvPicPr>
          <p:cNvPr id="5" name="Picture 4"/>
          <p:cNvPicPr>
            <a:picLocks noChangeAspect="1"/>
          </p:cNvPicPr>
          <p:nvPr/>
        </p:nvPicPr>
        <p:blipFill rotWithShape="1">
          <a:blip r:embed="rId5"/>
          <a:srcRect t="34979" b="1204"/>
          <a:stretch/>
        </p:blipFill>
        <p:spPr>
          <a:xfrm>
            <a:off x="6403337" y="4371749"/>
            <a:ext cx="4714152" cy="2019426"/>
          </a:xfrm>
          <a:prstGeom prst="rect">
            <a:avLst/>
          </a:prstGeom>
        </p:spPr>
      </p:pic>
    </p:spTree>
    <p:extLst>
      <p:ext uri="{BB962C8B-B14F-4D97-AF65-F5344CB8AC3E}">
        <p14:creationId xmlns:p14="http://schemas.microsoft.com/office/powerpoint/2010/main" val="3280286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pPr defTabSz="452212"/>
            <a:r>
              <a:rPr lang="de-CH" dirty="0" smtClean="0">
                <a:solidFill>
                  <a:schemeClr val="bg1">
                    <a:lumMod val="50000"/>
                  </a:schemeClr>
                </a:solidFill>
              </a:rPr>
              <a:t>Aktuelle Herausforderungen</a:t>
            </a:r>
            <a:r>
              <a:rPr lang="de-CH" dirty="0" smtClean="0"/>
              <a:t/>
            </a:r>
            <a:br>
              <a:rPr lang="de-CH" dirty="0" smtClean="0"/>
            </a:br>
            <a:r>
              <a:rPr lang="de-CH" dirty="0" smtClean="0"/>
              <a:t>5.1 Optionen zur Verwendung eines aufgezinsten SARON</a:t>
            </a:r>
            <a:endParaRPr lang="de-CH"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8</a:t>
            </a:fld>
            <a:endParaRPr lang="de-CH" dirty="0">
              <a:latin typeface="Arial"/>
            </a:endParaRPr>
          </a:p>
        </p:txBody>
      </p:sp>
      <p:sp>
        <p:nvSpPr>
          <p:cNvPr id="9" name="Rectangle 8"/>
          <p:cNvSpPr/>
          <p:nvPr/>
        </p:nvSpPr>
        <p:spPr>
          <a:xfrm>
            <a:off x="437996" y="1389655"/>
            <a:ext cx="5696104" cy="4984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200" b="1" dirty="0" smtClean="0">
                <a:solidFill>
                  <a:srgbClr val="080808"/>
                </a:solidFill>
                <a:latin typeface="Arial"/>
              </a:rPr>
              <a:t>Verschiedene Formen der Unsicherheit hinsichtlich zukünftiger Zahlungsflüsse erfordern unterschiedliche Lösungen</a:t>
            </a:r>
            <a:endParaRPr lang="de-CH" sz="1200" dirty="0" smtClean="0">
              <a:solidFill>
                <a:srgbClr val="080808"/>
              </a:solidFill>
              <a:latin typeface="Arial"/>
            </a:endParaRPr>
          </a:p>
          <a:p>
            <a:pPr algn="just" defTabSz="1219017">
              <a:spcAft>
                <a:spcPts val="600"/>
              </a:spcAft>
            </a:pPr>
            <a:r>
              <a:rPr lang="de-CH" sz="1200" dirty="0" smtClean="0">
                <a:solidFill>
                  <a:srgbClr val="080808"/>
                </a:solidFill>
                <a:latin typeface="Arial"/>
              </a:rPr>
              <a:t>Nach der Empfehlung, einen aufgezinsten SARON als alternativen Termin-Referenzzinssatz zum CHF LIBOR zu verwenden, präsentierte die NAG verschiedene Optionen, wie ein aufgezinster SARON in Finanzkontrakten, wie Krediten, Hypotheken und Kapitalmarktinstrumenten verwendet werden kann. Im Zentrum steht dabei die Frage, wie mit der – beim </a:t>
            </a:r>
            <a:r>
              <a:rPr lang="de-CH" sz="1200" dirty="0" err="1">
                <a:solidFill>
                  <a:srgbClr val="080808"/>
                </a:solidFill>
                <a:latin typeface="Arial"/>
              </a:rPr>
              <a:t>A</a:t>
            </a:r>
            <a:r>
              <a:rPr lang="de-CH" sz="1200" dirty="0" err="1" smtClean="0">
                <a:solidFill>
                  <a:srgbClr val="080808"/>
                </a:solidFill>
                <a:latin typeface="Arial"/>
              </a:rPr>
              <a:t>ufzinsen</a:t>
            </a:r>
            <a:r>
              <a:rPr lang="de-CH" sz="1200" dirty="0" smtClean="0">
                <a:solidFill>
                  <a:srgbClr val="080808"/>
                </a:solidFill>
                <a:latin typeface="Arial"/>
              </a:rPr>
              <a:t> inhärenten – </a:t>
            </a:r>
            <a:r>
              <a:rPr lang="de-CH" sz="1200" dirty="0" smtClean="0">
                <a:solidFill>
                  <a:schemeClr val="tx1"/>
                </a:solidFill>
                <a:latin typeface="Arial"/>
              </a:rPr>
              <a:t>Unsicherheit hinsichtlich zu</a:t>
            </a:r>
            <a:r>
              <a:rPr lang="de-CH" sz="1200" dirty="0" smtClean="0">
                <a:solidFill>
                  <a:schemeClr val="tx1"/>
                </a:solidFill>
              </a:rPr>
              <a:t>künftigen </a:t>
            </a:r>
            <a:r>
              <a:rPr lang="de-CH" sz="1200" dirty="0" smtClean="0">
                <a:solidFill>
                  <a:srgbClr val="080808"/>
                </a:solidFill>
              </a:rPr>
              <a:t>Zahlungsflüssen </a:t>
            </a:r>
            <a:r>
              <a:rPr lang="de-CH" sz="1200" dirty="0" smtClean="0">
                <a:solidFill>
                  <a:srgbClr val="080808"/>
                </a:solidFill>
                <a:latin typeface="Arial"/>
              </a:rPr>
              <a:t>umgegangen werden kann.</a:t>
            </a:r>
          </a:p>
          <a:p>
            <a:pPr algn="just" defTabSz="1219017">
              <a:spcAft>
                <a:spcPts val="600"/>
              </a:spcAft>
            </a:pPr>
            <a:r>
              <a:rPr lang="de-CH" sz="1200" dirty="0" smtClean="0">
                <a:solidFill>
                  <a:srgbClr val="080808"/>
                </a:solidFill>
                <a:latin typeface="Arial"/>
              </a:rPr>
              <a:t>Die Unsicherheit </a:t>
            </a:r>
            <a:r>
              <a:rPr lang="de-CH" sz="1200" dirty="0">
                <a:solidFill>
                  <a:srgbClr val="080808"/>
                </a:solidFill>
              </a:rPr>
              <a:t>hinsichtlich zukünftiger Zahlungsflüsse </a:t>
            </a:r>
            <a:r>
              <a:rPr lang="de-CH" sz="1200" dirty="0" smtClean="0">
                <a:solidFill>
                  <a:srgbClr val="080808"/>
                </a:solidFill>
                <a:latin typeface="Arial"/>
              </a:rPr>
              <a:t>kann in drei Kategorien unterteilt werden, wobei die präferierte Lösung von der Art der Sicherheit über zukünftige Zahlungsflüsse die ein Marktteilnehmer </a:t>
            </a:r>
            <a:r>
              <a:rPr lang="de-CH" sz="1200" dirty="0" smtClean="0">
                <a:solidFill>
                  <a:srgbClr val="080808"/>
                </a:solidFill>
              </a:rPr>
              <a:t>benötigt, abhängt</a:t>
            </a:r>
            <a:r>
              <a:rPr lang="de-CH" sz="1200" dirty="0">
                <a:solidFill>
                  <a:srgbClr val="080808"/>
                </a:solidFill>
              </a:rPr>
              <a:t>.</a:t>
            </a:r>
            <a:endParaRPr lang="de-CH" sz="1200" dirty="0" smtClean="0">
              <a:solidFill>
                <a:srgbClr val="080808"/>
              </a:solidFill>
              <a:latin typeface="Arial"/>
            </a:endParaRPr>
          </a:p>
          <a:p>
            <a:pPr marL="228486" indent="-228486" algn="just" defTabSz="1219017">
              <a:spcAft>
                <a:spcPts val="600"/>
              </a:spcAft>
              <a:buFont typeface="+mj-lt"/>
              <a:buAutoNum type="arabicPeriod"/>
            </a:pPr>
            <a:r>
              <a:rPr lang="de-CH" sz="1200" dirty="0" smtClean="0">
                <a:solidFill>
                  <a:srgbClr val="080808"/>
                </a:solidFill>
              </a:rPr>
              <a:t>Hat ein Marktteilnehmer eine fundamentale Aversion gegen variable Zinszahlungen in der Zukunft (d.h. Zahlungen die vorab unbekannt sind), dann stellt ein </a:t>
            </a:r>
            <a:r>
              <a:rPr lang="de-CH" sz="1200" i="1" dirty="0" smtClean="0">
                <a:solidFill>
                  <a:srgbClr val="080808"/>
                </a:solidFill>
              </a:rPr>
              <a:t>festverzinsliches</a:t>
            </a:r>
            <a:r>
              <a:rPr lang="de-CH" sz="1200" dirty="0" smtClean="0">
                <a:solidFill>
                  <a:srgbClr val="080808"/>
                </a:solidFill>
              </a:rPr>
              <a:t> Produkt die beste Option dar. Bei einem festverzinslichen Produkt sind die Zahlungsflüsse für alle Zinsperioden bereits bei Vertragsabschluss bekannt und es wird kein Benchmark benötigt (Zahlungssicherheit über die gesamte Laufzeit eines Produktes).</a:t>
            </a:r>
            <a:endParaRPr lang="de-CH" sz="1200" dirty="0" smtClean="0">
              <a:solidFill>
                <a:srgbClr val="080808"/>
              </a:solidFill>
              <a:latin typeface="Arial"/>
            </a:endParaRPr>
          </a:p>
          <a:p>
            <a:pPr marL="228486" indent="-228486" algn="just" defTabSz="1219017">
              <a:spcAft>
                <a:spcPts val="600"/>
              </a:spcAft>
              <a:buFont typeface="+mj-lt"/>
              <a:buAutoNum type="arabicPeriod"/>
            </a:pPr>
            <a:r>
              <a:rPr lang="de-CH" sz="1200" dirty="0" smtClean="0">
                <a:solidFill>
                  <a:srgbClr val="080808"/>
                </a:solidFill>
              </a:rPr>
              <a:t>Wird ein variabel verzinsliches Produkt bevorzugt, wobei die nächste Zinszahlung jeweils zu Beginn jeder Zinsperiode bekannt sein muss (wie bei einem LIBOR-basierten Vertrag), dann ist eine </a:t>
            </a:r>
            <a:r>
              <a:rPr lang="de-CH" sz="1200" i="1" dirty="0" smtClean="0">
                <a:solidFill>
                  <a:srgbClr val="080808"/>
                </a:solidFill>
              </a:rPr>
              <a:t>vorausschauende</a:t>
            </a:r>
            <a:r>
              <a:rPr lang="de-CH" sz="1200" dirty="0">
                <a:solidFill>
                  <a:srgbClr val="080808"/>
                </a:solidFill>
              </a:rPr>
              <a:t> </a:t>
            </a:r>
            <a:r>
              <a:rPr lang="de-CH" sz="1200" dirty="0" smtClean="0">
                <a:solidFill>
                  <a:srgbClr val="080808"/>
                </a:solidFill>
              </a:rPr>
              <a:t>Option geeignet (Zahlungssicherheit für eine Zinsperiode).</a:t>
            </a:r>
            <a:endParaRPr lang="de-CH" sz="1200" dirty="0" smtClean="0">
              <a:solidFill>
                <a:srgbClr val="080808"/>
              </a:solidFill>
              <a:latin typeface="Arial"/>
            </a:endParaRPr>
          </a:p>
          <a:p>
            <a:pPr marL="228486" indent="-228486" algn="just" defTabSz="1219017">
              <a:buFont typeface="+mj-lt"/>
              <a:buAutoNum type="arabicPeriod"/>
            </a:pPr>
            <a:r>
              <a:rPr lang="de-CH" sz="1200" dirty="0" smtClean="0">
                <a:solidFill>
                  <a:srgbClr val="080808"/>
                </a:solidFill>
              </a:rPr>
              <a:t>Wird ein variabel verzinsliches Produkt bevorzugt und es kann mit damit umgegangen werden, dass die nächste Zinszahlung erst gegen Ende der Zinsperiode bekannt ist (z.B. von einer Liquiditätsmanagement-Perspektive), dann ist eine </a:t>
            </a:r>
            <a:r>
              <a:rPr lang="de-CH" sz="1200" i="1" dirty="0" smtClean="0">
                <a:solidFill>
                  <a:srgbClr val="080808"/>
                </a:solidFill>
              </a:rPr>
              <a:t>zurückschauende</a:t>
            </a:r>
            <a:r>
              <a:rPr lang="de-CH" sz="1200" dirty="0" smtClean="0">
                <a:solidFill>
                  <a:srgbClr val="080808"/>
                </a:solidFill>
              </a:rPr>
              <a:t> Option geeignet.</a:t>
            </a:r>
            <a:endParaRPr lang="de-CH" sz="1200" dirty="0">
              <a:solidFill>
                <a:srgbClr val="080808"/>
              </a:solidFill>
              <a:latin typeface="Arial"/>
            </a:endParaRPr>
          </a:p>
        </p:txBody>
      </p:sp>
      <p:sp>
        <p:nvSpPr>
          <p:cNvPr id="14" name="Rectangle 13"/>
          <p:cNvSpPr/>
          <p:nvPr/>
        </p:nvSpPr>
        <p:spPr>
          <a:xfrm>
            <a:off x="6393403" y="1391040"/>
            <a:ext cx="5371782" cy="49827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b="1" dirty="0" smtClean="0">
                <a:solidFill>
                  <a:srgbClr val="080808"/>
                </a:solidFill>
                <a:latin typeface="Arial"/>
              </a:rPr>
              <a:t>NAG präsentiert Optionen </a:t>
            </a:r>
          </a:p>
          <a:p>
            <a:pPr algn="just" defTabSz="1219017">
              <a:spcAft>
                <a:spcPts val="600"/>
              </a:spcAft>
            </a:pPr>
            <a:r>
              <a:rPr lang="de-CH" sz="1199" dirty="0" smtClean="0">
                <a:solidFill>
                  <a:srgbClr val="080808"/>
                </a:solidFill>
                <a:latin typeface="Arial"/>
              </a:rPr>
              <a:t>Die NAG </a:t>
            </a:r>
            <a:r>
              <a:rPr lang="de-CH" sz="1199" dirty="0" smtClean="0">
                <a:solidFill>
                  <a:schemeClr val="tx1"/>
                </a:solidFill>
                <a:latin typeface="Arial"/>
              </a:rPr>
              <a:t>hat verschiedene Optionen zur Verwendung eines aufgezinsten SARON in Kreditprodukten vorgeschlagen (Abbildung </a:t>
            </a:r>
            <a:r>
              <a:rPr lang="de-CH" sz="1199" dirty="0" smtClean="0">
                <a:solidFill>
                  <a:srgbClr val="080808"/>
                </a:solidFill>
                <a:latin typeface="Arial"/>
              </a:rPr>
              <a:t>6). Einerseits sind dies </a:t>
            </a:r>
            <a:r>
              <a:rPr lang="de-CH" sz="1199" i="1" dirty="0" smtClean="0">
                <a:solidFill>
                  <a:srgbClr val="080808"/>
                </a:solidFill>
                <a:latin typeface="Arial"/>
              </a:rPr>
              <a:t>zurückschauende</a:t>
            </a:r>
            <a:r>
              <a:rPr lang="de-CH" sz="1199" dirty="0" smtClean="0">
                <a:solidFill>
                  <a:srgbClr val="080808"/>
                </a:solidFill>
                <a:latin typeface="Arial"/>
              </a:rPr>
              <a:t> Optionen, wie sie heute bereits im Derivatemarkt verwendet werden, bei welchen die nächste Zinszahlung erst ein paar Tage vor ihrer Fälligkeit bekannt ist. Andererseits sind dies </a:t>
            </a:r>
            <a:r>
              <a:rPr lang="de-CH" sz="1199" i="1" dirty="0" smtClean="0">
                <a:solidFill>
                  <a:srgbClr val="080808"/>
                </a:solidFill>
                <a:latin typeface="Arial"/>
              </a:rPr>
              <a:t>vorausschauende </a:t>
            </a:r>
            <a:r>
              <a:rPr lang="de-CH" sz="1199" dirty="0" smtClean="0">
                <a:solidFill>
                  <a:srgbClr val="080808"/>
                </a:solidFill>
                <a:latin typeface="Arial"/>
              </a:rPr>
              <a:t>Optionen, bei welchen die nächste Zinszahlung bereits zu Beginn einer Zinsperiode bekannt ist.</a:t>
            </a:r>
          </a:p>
          <a:p>
            <a:pPr algn="just" defTabSz="1219017">
              <a:spcAft>
                <a:spcPts val="600"/>
              </a:spcAft>
            </a:pPr>
            <a:r>
              <a:rPr lang="de-CH" sz="1199" dirty="0" smtClean="0">
                <a:solidFill>
                  <a:srgbClr val="080808"/>
                </a:solidFill>
                <a:latin typeface="Arial"/>
              </a:rPr>
              <a:t>Die NAG </a:t>
            </a:r>
            <a:r>
              <a:rPr lang="de-CH" sz="1199" dirty="0" smtClean="0">
                <a:solidFill>
                  <a:srgbClr val="080808"/>
                </a:solidFill>
                <a:latin typeface="Arial"/>
                <a:hlinkClick r:id="rId3"/>
              </a:rPr>
              <a:t>empfiehlt</a:t>
            </a:r>
            <a:r>
              <a:rPr lang="de-CH" sz="1199" dirty="0" smtClean="0">
                <a:solidFill>
                  <a:srgbClr val="080808"/>
                </a:solidFill>
                <a:latin typeface="Arial"/>
              </a:rPr>
              <a:t> Marktteilnehmern, diese Optionen anzuschauen und für ihre Verwendungszwecke abzuwägen. Zudem sollen Bankinstitute an entsprechenden Umsetzungsplänen hinsichtlich ihrer Produktstrategie arbeiten.</a:t>
            </a:r>
          </a:p>
          <a:p>
            <a:pPr algn="just" defTabSz="1219017"/>
            <a:endParaRPr lang="de-CH" sz="1199" dirty="0">
              <a:solidFill>
                <a:srgbClr val="080808"/>
              </a:solidFill>
              <a:latin typeface="Arial"/>
            </a:endParaRPr>
          </a:p>
        </p:txBody>
      </p:sp>
      <p:sp>
        <p:nvSpPr>
          <p:cNvPr id="8" name="Rectangle 7"/>
          <p:cNvSpPr/>
          <p:nvPr/>
        </p:nvSpPr>
        <p:spPr>
          <a:xfrm>
            <a:off x="6398612" y="3747929"/>
            <a:ext cx="5379585"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6: Überblick über die Optionen zur Verwendung eines aufgezinsten </a:t>
            </a:r>
            <a:r>
              <a:rPr lang="de-CH" sz="1199" dirty="0" smtClean="0">
                <a:solidFill>
                  <a:schemeClr val="tx1"/>
                </a:solidFill>
                <a:latin typeface="Arial"/>
              </a:rPr>
              <a:t>SARON (</a:t>
            </a:r>
            <a:r>
              <a:rPr lang="de-CH" sz="1199" dirty="0" smtClean="0">
                <a:solidFill>
                  <a:schemeClr val="tx1"/>
                </a:solidFill>
                <a:latin typeface="Arial"/>
                <a:hlinkClick r:id="rId3"/>
              </a:rPr>
              <a:t>NAG</a:t>
            </a:r>
            <a:r>
              <a:rPr lang="de-CH" sz="1199" dirty="0" smtClean="0">
                <a:solidFill>
                  <a:schemeClr val="tx1"/>
                </a:solidFill>
                <a:latin typeface="Arial"/>
              </a:rPr>
              <a:t>, 2019)</a:t>
            </a:r>
            <a:endParaRPr lang="de-CH" sz="2399" dirty="0">
              <a:solidFill>
                <a:schemeClr val="tx1"/>
              </a:solidFill>
              <a:latin typeface="Arial"/>
            </a:endParaRPr>
          </a:p>
        </p:txBody>
      </p:sp>
      <p:pic>
        <p:nvPicPr>
          <p:cNvPr id="3" name="Picture 2"/>
          <p:cNvPicPr>
            <a:picLocks noChangeAspect="1"/>
          </p:cNvPicPr>
          <p:nvPr/>
        </p:nvPicPr>
        <p:blipFill>
          <a:blip r:embed="rId4"/>
          <a:stretch>
            <a:fillRect/>
          </a:stretch>
        </p:blipFill>
        <p:spPr>
          <a:xfrm>
            <a:off x="6605441" y="4206516"/>
            <a:ext cx="4688403" cy="2239200"/>
          </a:xfrm>
          <a:prstGeom prst="rect">
            <a:avLst/>
          </a:prstGeom>
        </p:spPr>
      </p:pic>
    </p:spTree>
    <p:extLst>
      <p:ext uri="{BB962C8B-B14F-4D97-AF65-F5344CB8AC3E}">
        <p14:creationId xmlns:p14="http://schemas.microsoft.com/office/powerpoint/2010/main" val="3264279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de-CH" dirty="0" smtClean="0">
                <a:solidFill>
                  <a:schemeClr val="bg1">
                    <a:lumMod val="50000"/>
                  </a:schemeClr>
                </a:solidFill>
              </a:rPr>
              <a:t>Aktuelle Herausforderungen</a:t>
            </a:r>
            <a:r>
              <a:rPr lang="de-CH" dirty="0" smtClean="0"/>
              <a:t/>
            </a:r>
            <a:br>
              <a:rPr lang="de-CH" dirty="0" smtClean="0"/>
            </a:br>
            <a:r>
              <a:rPr lang="de-CH" dirty="0" smtClean="0"/>
              <a:t>5.2. Verbesserung der vertraglichen Robustheit</a:t>
            </a:r>
            <a:endParaRPr lang="de-CH"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9</a:t>
            </a:fld>
            <a:endParaRPr lang="de-CH" dirty="0">
              <a:latin typeface="Arial"/>
            </a:endParaRPr>
          </a:p>
        </p:txBody>
      </p:sp>
      <p:sp>
        <p:nvSpPr>
          <p:cNvPr id="9" name="Rectangle 8"/>
          <p:cNvSpPr/>
          <p:nvPr/>
        </p:nvSpPr>
        <p:spPr>
          <a:xfrm>
            <a:off x="435599" y="1250636"/>
            <a:ext cx="5676443" cy="4984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DE" sz="1200" b="1" dirty="0" smtClean="0">
                <a:solidFill>
                  <a:srgbClr val="080808"/>
                </a:solidFill>
                <a:latin typeface="Arial"/>
              </a:rPr>
              <a:t>Rückfallklauseln als Sicherheitsnetz für Verträge mit Fälligkeit nach 2021</a:t>
            </a:r>
            <a:endParaRPr lang="de-DE" sz="1200" dirty="0" smtClean="0">
              <a:solidFill>
                <a:schemeClr val="tx1"/>
              </a:solidFill>
              <a:latin typeface="Arial"/>
            </a:endParaRPr>
          </a:p>
          <a:p>
            <a:pPr algn="just" defTabSz="1219017">
              <a:spcAft>
                <a:spcPts val="300"/>
              </a:spcAft>
            </a:pPr>
            <a:r>
              <a:rPr lang="de-DE" sz="1200" dirty="0" smtClean="0">
                <a:solidFill>
                  <a:schemeClr val="tx1"/>
                </a:solidFill>
                <a:latin typeface="Arial"/>
              </a:rPr>
              <a:t>Rückfallklauseln fördern vertragliche Kontinuität und ermöglichen die Umwandlung von Verträgen im Falle eines Wegfalls des LIBOR. Bestehende Finanzkontrakte enthalten oft keine Rückfallklauseln. </a:t>
            </a:r>
            <a:r>
              <a:rPr lang="de-DE" sz="1200" dirty="0" smtClean="0">
                <a:solidFill>
                  <a:schemeClr val="tx1"/>
                </a:solidFill>
              </a:rPr>
              <a:t>Durch geeignete Rückfallklauseln kann das Risiko gesenkt werden, dass es zwischen Marktteilnehmern zu Uneinigkeit oder Auseinandersetzungen über ihre Rechte und Pflichten im Zusammenhang mit Verträgen kommt, die auf den LIBOR referenzieren.</a:t>
            </a:r>
            <a:endParaRPr lang="de-DE" sz="1200" dirty="0" smtClean="0">
              <a:solidFill>
                <a:srgbClr val="080808"/>
              </a:solidFill>
              <a:latin typeface="Arial"/>
            </a:endParaRPr>
          </a:p>
          <a:p>
            <a:pPr algn="just" defTabSz="1219017"/>
            <a:r>
              <a:rPr lang="de-DE" sz="1200" dirty="0" smtClean="0">
                <a:solidFill>
                  <a:srgbClr val="080808"/>
                </a:solidFill>
                <a:latin typeface="Arial"/>
              </a:rPr>
              <a:t>Rückfallklauseln sind jedoch nicht als primäres Mittel für einen geordneten Übergang gedacht. Sie </a:t>
            </a:r>
            <a:r>
              <a:rPr lang="de-DE" sz="1200" dirty="0" smtClean="0">
                <a:solidFill>
                  <a:srgbClr val="080808"/>
                </a:solidFill>
              </a:rPr>
              <a:t>stellen lediglich ein Sicherheitsnetz dar für den Fall eines unerwarteten Wegfalls des LIBOR und man sollte sich daher nicht </a:t>
            </a:r>
            <a:r>
              <a:rPr lang="de-DE" sz="1200" dirty="0" err="1" smtClean="0">
                <a:solidFill>
                  <a:srgbClr val="080808"/>
                </a:solidFill>
              </a:rPr>
              <a:t>ausschliesslich</a:t>
            </a:r>
            <a:r>
              <a:rPr lang="de-DE" sz="1200" dirty="0" smtClean="0">
                <a:solidFill>
                  <a:srgbClr val="080808"/>
                </a:solidFill>
              </a:rPr>
              <a:t> auf sie verlassen. Der </a:t>
            </a:r>
            <a:r>
              <a:rPr lang="de-DE" sz="1200" dirty="0" smtClean="0">
                <a:solidFill>
                  <a:srgbClr val="080808"/>
                </a:solidFill>
                <a:latin typeface="Arial"/>
              </a:rPr>
              <a:t>beste Ansatz für einen geordneten Übergang besteht darin, die Abhängigkeit zum CHF LIBOR vor 2021 zu reduzieren und neue Verträge basierend auf SARON </a:t>
            </a:r>
            <a:r>
              <a:rPr lang="de-DE" sz="1200" dirty="0" err="1" smtClean="0">
                <a:solidFill>
                  <a:srgbClr val="080808"/>
                </a:solidFill>
                <a:latin typeface="Arial"/>
              </a:rPr>
              <a:t>abzuschliessen</a:t>
            </a:r>
            <a:r>
              <a:rPr lang="de-DE" sz="1200" dirty="0" smtClean="0">
                <a:solidFill>
                  <a:srgbClr val="080808"/>
                </a:solidFill>
                <a:latin typeface="Arial"/>
              </a:rPr>
              <a:t>.</a:t>
            </a:r>
          </a:p>
          <a:p>
            <a:pPr algn="just" defTabSz="1219017"/>
            <a:endParaRPr lang="de-DE" sz="1200" dirty="0" smtClean="0">
              <a:solidFill>
                <a:srgbClr val="080808"/>
              </a:solidFill>
              <a:latin typeface="Arial"/>
            </a:endParaRPr>
          </a:p>
          <a:p>
            <a:pPr algn="just" defTabSz="1219017"/>
            <a:endParaRPr lang="de-DE" sz="1200" dirty="0">
              <a:solidFill>
                <a:srgbClr val="080808"/>
              </a:solidFill>
              <a:latin typeface="Arial"/>
            </a:endParaRPr>
          </a:p>
        </p:txBody>
      </p:sp>
      <p:sp>
        <p:nvSpPr>
          <p:cNvPr id="14" name="Rectangle 13"/>
          <p:cNvSpPr/>
          <p:nvPr/>
        </p:nvSpPr>
        <p:spPr>
          <a:xfrm>
            <a:off x="6393403" y="1250636"/>
            <a:ext cx="5371782" cy="49107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DE" sz="1199" b="1" dirty="0" smtClean="0">
                <a:solidFill>
                  <a:srgbClr val="080808"/>
                </a:solidFill>
                <a:latin typeface="Arial"/>
              </a:rPr>
              <a:t>Initiativen zur Verbesserung von Rückfallklauseln für Derivate und Kredite</a:t>
            </a:r>
            <a:endParaRPr lang="de-DE" sz="1199" u="sng" dirty="0" smtClean="0">
              <a:solidFill>
                <a:srgbClr val="080808"/>
              </a:solidFill>
              <a:latin typeface="Arial"/>
            </a:endParaRPr>
          </a:p>
          <a:p>
            <a:pPr algn="just" defTabSz="1219017">
              <a:spcAft>
                <a:spcPts val="600"/>
              </a:spcAft>
            </a:pPr>
            <a:r>
              <a:rPr lang="de-DE" sz="1199" dirty="0" smtClean="0">
                <a:solidFill>
                  <a:srgbClr val="080808"/>
                </a:solidFill>
                <a:latin typeface="Arial"/>
              </a:rPr>
              <a:t>Im Bereich der </a:t>
            </a:r>
            <a:r>
              <a:rPr lang="de-DE" sz="1199" dirty="0" smtClean="0">
                <a:solidFill>
                  <a:schemeClr val="tx1"/>
                </a:solidFill>
                <a:latin typeface="Arial"/>
              </a:rPr>
              <a:t>Derivate </a:t>
            </a:r>
            <a:r>
              <a:rPr lang="de-DE" sz="1199" dirty="0" smtClean="0">
                <a:solidFill>
                  <a:srgbClr val="080808"/>
                </a:solidFill>
                <a:latin typeface="Arial"/>
              </a:rPr>
              <a:t>arbeitet die International Swaps </a:t>
            </a:r>
            <a:r>
              <a:rPr lang="de-DE" sz="1199" dirty="0" err="1" smtClean="0">
                <a:solidFill>
                  <a:srgbClr val="080808"/>
                </a:solidFill>
                <a:latin typeface="Arial"/>
              </a:rPr>
              <a:t>and</a:t>
            </a:r>
            <a:r>
              <a:rPr lang="de-DE" sz="1199" dirty="0" smtClean="0">
                <a:solidFill>
                  <a:srgbClr val="080808"/>
                </a:solidFill>
                <a:latin typeface="Arial"/>
              </a:rPr>
              <a:t> Derivatives </a:t>
            </a:r>
            <a:r>
              <a:rPr lang="de-DE" sz="1199" dirty="0" err="1" smtClean="0">
                <a:solidFill>
                  <a:srgbClr val="080808"/>
                </a:solidFill>
                <a:latin typeface="Arial"/>
              </a:rPr>
              <a:t>Association</a:t>
            </a:r>
            <a:r>
              <a:rPr lang="de-DE" sz="1199" dirty="0" smtClean="0">
                <a:solidFill>
                  <a:srgbClr val="080808"/>
                </a:solidFill>
                <a:latin typeface="Arial"/>
              </a:rPr>
              <a:t> (ISDA) derzeit an einer Anpassung der 2006 ISDA Definitionen, um LIBOR-</a:t>
            </a:r>
            <a:r>
              <a:rPr lang="de-DE" sz="1199" dirty="0" err="1" smtClean="0">
                <a:solidFill>
                  <a:srgbClr val="080808"/>
                </a:solidFill>
                <a:latin typeface="Arial"/>
              </a:rPr>
              <a:t>RückfalIklauseln</a:t>
            </a:r>
            <a:r>
              <a:rPr lang="de-DE" sz="1199" dirty="0" smtClean="0">
                <a:solidFill>
                  <a:srgbClr val="080808"/>
                </a:solidFill>
                <a:latin typeface="Arial"/>
              </a:rPr>
              <a:t> in bestehende und neue Derivatverträge zu integrieren. Für bestehende Verträge erstellt die ISDA ein Protokoll, welches von Marktteilnehmern akzeptiert werden kann, um bestehende Verträge an die angepassten 2006 ISDA Definitionen anzugleichen (</a:t>
            </a:r>
            <a:r>
              <a:rPr lang="de-DE" sz="1199" dirty="0" smtClean="0">
                <a:solidFill>
                  <a:schemeClr val="tx1"/>
                </a:solidFill>
                <a:latin typeface="Arial"/>
              </a:rPr>
              <a:t>Abbildung 7, oben).</a:t>
            </a:r>
            <a:endParaRPr lang="de-DE" sz="1199" dirty="0" smtClean="0">
              <a:solidFill>
                <a:srgbClr val="080808"/>
              </a:solidFill>
              <a:latin typeface="Arial"/>
            </a:endParaRPr>
          </a:p>
          <a:p>
            <a:pPr algn="just" defTabSz="1219017">
              <a:spcAft>
                <a:spcPts val="600"/>
              </a:spcAft>
            </a:pPr>
            <a:r>
              <a:rPr lang="de-DE" sz="1199" dirty="0" smtClean="0">
                <a:solidFill>
                  <a:srgbClr val="080808"/>
                </a:solidFill>
                <a:latin typeface="Arial"/>
              </a:rPr>
              <a:t>Im Sommer 2018 führte die ISDA eine </a:t>
            </a:r>
            <a:r>
              <a:rPr lang="de-DE" sz="1199" dirty="0" smtClean="0">
                <a:solidFill>
                  <a:srgbClr val="080808"/>
                </a:solidFill>
                <a:latin typeface="Arial"/>
                <a:hlinkClick r:id="rId3"/>
              </a:rPr>
              <a:t>Marktkonsultation</a:t>
            </a:r>
            <a:r>
              <a:rPr lang="de-DE" sz="1199" dirty="0" smtClean="0">
                <a:solidFill>
                  <a:srgbClr val="080808"/>
                </a:solidFill>
                <a:latin typeface="Arial"/>
              </a:rPr>
              <a:t> durch, um zu eruieren wie Rückfallklauseln auf der Grundlage alternativer risikofreier Referenzzinssätze (</a:t>
            </a:r>
            <a:r>
              <a:rPr lang="de-DE" sz="1199" dirty="0" err="1" smtClean="0">
                <a:solidFill>
                  <a:srgbClr val="080808"/>
                </a:solidFill>
                <a:latin typeface="Arial"/>
              </a:rPr>
              <a:t>Risk-free</a:t>
            </a:r>
            <a:r>
              <a:rPr lang="de-DE" sz="1199" dirty="0" smtClean="0">
                <a:solidFill>
                  <a:srgbClr val="080808"/>
                </a:solidFill>
                <a:latin typeface="Arial"/>
              </a:rPr>
              <a:t> Rates, RFR) ausgestaltet werden sollen. Im Dezember 2018 veröffentlichte die ISDA die </a:t>
            </a:r>
            <a:r>
              <a:rPr lang="de-DE" sz="1199" dirty="0" smtClean="0">
                <a:solidFill>
                  <a:srgbClr val="080808"/>
                </a:solidFill>
                <a:latin typeface="Arial"/>
                <a:hlinkClick r:id="rId4"/>
              </a:rPr>
              <a:t>Ergebnisse</a:t>
            </a:r>
            <a:r>
              <a:rPr lang="de-DE" sz="1199" dirty="0" smtClean="0">
                <a:solidFill>
                  <a:srgbClr val="080808"/>
                </a:solidFill>
                <a:latin typeface="Arial"/>
              </a:rPr>
              <a:t> der Konsultation und gab bekannt, dass für die Entwicklung von Rückfallklauseln als Basiszins zurückschauende </a:t>
            </a:r>
            <a:r>
              <a:rPr lang="de-DE" sz="1199" dirty="0" err="1" smtClean="0">
                <a:solidFill>
                  <a:srgbClr val="080808"/>
                </a:solidFill>
                <a:latin typeface="Arial"/>
              </a:rPr>
              <a:t>aufgezinste</a:t>
            </a:r>
            <a:r>
              <a:rPr lang="de-DE" sz="1199" dirty="0" smtClean="0">
                <a:solidFill>
                  <a:srgbClr val="080808"/>
                </a:solidFill>
                <a:latin typeface="Arial"/>
              </a:rPr>
              <a:t> Tagesgeldzinssätze verwendet werden mit einer </a:t>
            </a:r>
            <a:r>
              <a:rPr lang="de-DE" sz="1199" dirty="0" err="1" smtClean="0">
                <a:solidFill>
                  <a:srgbClr val="080808"/>
                </a:solidFill>
                <a:latin typeface="Arial"/>
              </a:rPr>
              <a:t>Spread</a:t>
            </a:r>
            <a:r>
              <a:rPr lang="de-DE" sz="1199" dirty="0" smtClean="0">
                <a:solidFill>
                  <a:srgbClr val="080808"/>
                </a:solidFill>
                <a:latin typeface="Arial"/>
              </a:rPr>
              <a:t>-Anpassung basierend auf einem langjährigen Mittel-/Median.</a:t>
            </a:r>
          </a:p>
          <a:p>
            <a:pPr algn="just" defTabSz="1219017">
              <a:spcAft>
                <a:spcPts val="600"/>
              </a:spcAft>
            </a:pPr>
            <a:r>
              <a:rPr lang="de-DE" sz="1199" dirty="0" smtClean="0">
                <a:solidFill>
                  <a:srgbClr val="080808"/>
                </a:solidFill>
                <a:latin typeface="Arial"/>
              </a:rPr>
              <a:t>Kreditverträge sind im Vergleich zu Derivaten weniger standardisiert und unterliegen meist lokalem Recht. Deshalb muss jedes Institut eigene, geeignete Rückfallklauseln für neue Verträge und Anpassungen für bestehende LIBOR-basierte Verträge implementieren. Für das Retailkunden-Segment wurde ein Vorschlag entwickelt, wie eine mögliche </a:t>
            </a:r>
            <a:r>
              <a:rPr lang="de-DE" sz="1199" dirty="0" smtClean="0">
                <a:solidFill>
                  <a:srgbClr val="080808"/>
                </a:solidFill>
                <a:latin typeface="Arial"/>
                <a:hlinkClick r:id="rId5"/>
              </a:rPr>
              <a:t>Rückfallklausel</a:t>
            </a:r>
            <a:r>
              <a:rPr lang="de-DE" sz="1199" dirty="0" smtClean="0">
                <a:solidFill>
                  <a:srgbClr val="080808"/>
                </a:solidFill>
                <a:latin typeface="Arial"/>
              </a:rPr>
              <a:t> für </a:t>
            </a:r>
            <a:r>
              <a:rPr lang="de-DE" sz="1199" dirty="0" err="1" smtClean="0">
                <a:solidFill>
                  <a:srgbClr val="080808"/>
                </a:solidFill>
                <a:latin typeface="Arial"/>
              </a:rPr>
              <a:t>Retailverträge</a:t>
            </a:r>
            <a:r>
              <a:rPr lang="de-DE" sz="1199" dirty="0" smtClean="0">
                <a:solidFill>
                  <a:srgbClr val="080808"/>
                </a:solidFill>
                <a:latin typeface="Arial"/>
              </a:rPr>
              <a:t> aussehen könnte (Abbildung 7, unten).</a:t>
            </a:r>
          </a:p>
          <a:p>
            <a:pPr algn="just" defTabSz="1219017"/>
            <a:endParaRPr lang="de-DE" sz="1199" dirty="0">
              <a:solidFill>
                <a:srgbClr val="080808"/>
              </a:solidFill>
              <a:latin typeface="Arial"/>
            </a:endParaRPr>
          </a:p>
        </p:txBody>
      </p:sp>
      <p:sp>
        <p:nvSpPr>
          <p:cNvPr id="8" name="Rectangle 7"/>
          <p:cNvSpPr/>
          <p:nvPr/>
        </p:nvSpPr>
        <p:spPr>
          <a:xfrm>
            <a:off x="435599" y="3791352"/>
            <a:ext cx="5379585"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DE" sz="1199" dirty="0" smtClean="0">
                <a:solidFill>
                  <a:srgbClr val="080808"/>
                </a:solidFill>
                <a:latin typeface="Arial"/>
              </a:rPr>
              <a:t>Abbildung 7: Überblick der Initiativen zur Verbesserung der vertraglichen Robustheit im Bereich der Derivate und Kredite</a:t>
            </a:r>
            <a:endParaRPr lang="de-DE" sz="2399" dirty="0">
              <a:solidFill>
                <a:srgbClr val="FF0000"/>
              </a:solidFill>
              <a:latin typeface="Arial"/>
            </a:endParaRPr>
          </a:p>
        </p:txBody>
      </p:sp>
      <p:pic>
        <p:nvPicPr>
          <p:cNvPr id="3" name="Picture 2"/>
          <p:cNvPicPr>
            <a:picLocks noChangeAspect="1"/>
          </p:cNvPicPr>
          <p:nvPr/>
        </p:nvPicPr>
        <p:blipFill>
          <a:blip r:embed="rId6"/>
          <a:stretch>
            <a:fillRect/>
          </a:stretch>
        </p:blipFill>
        <p:spPr>
          <a:xfrm>
            <a:off x="435598" y="4167475"/>
            <a:ext cx="5131013" cy="2191929"/>
          </a:xfrm>
          <a:prstGeom prst="rect">
            <a:avLst/>
          </a:prstGeom>
        </p:spPr>
      </p:pic>
    </p:spTree>
    <p:extLst>
      <p:ext uri="{BB962C8B-B14F-4D97-AF65-F5344CB8AC3E}">
        <p14:creationId xmlns:p14="http://schemas.microsoft.com/office/powerpoint/2010/main" val="13572201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de-CH" dirty="0" smtClean="0">
                <a:solidFill>
                  <a:schemeClr val="bg1">
                    <a:lumMod val="50000"/>
                  </a:schemeClr>
                </a:solidFill>
              </a:rPr>
              <a:t>Aktuelle Herausforderungen</a:t>
            </a:r>
            <a:r>
              <a:rPr lang="de-CH" dirty="0" smtClean="0"/>
              <a:t/>
            </a:r>
            <a:br>
              <a:rPr lang="de-CH" dirty="0" smtClean="0"/>
            </a:br>
            <a:r>
              <a:rPr lang="de-CH" dirty="0" smtClean="0"/>
              <a:t>5.3. </a:t>
            </a:r>
            <a:r>
              <a:rPr lang="de-CH" dirty="0"/>
              <a:t>Förderung der operationellen </a:t>
            </a:r>
            <a:r>
              <a:rPr lang="de-CH" dirty="0" smtClean="0"/>
              <a:t>Bereitschaft</a:t>
            </a:r>
            <a:endParaRPr lang="de-CH"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10</a:t>
            </a:fld>
            <a:endParaRPr lang="de-CH" dirty="0">
              <a:latin typeface="Arial"/>
            </a:endParaRPr>
          </a:p>
        </p:txBody>
      </p:sp>
      <p:sp>
        <p:nvSpPr>
          <p:cNvPr id="11" name="Rectangle 10"/>
          <p:cNvSpPr/>
          <p:nvPr/>
        </p:nvSpPr>
        <p:spPr>
          <a:xfrm>
            <a:off x="437997" y="1395679"/>
            <a:ext cx="5371782" cy="4984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b="1" dirty="0" smtClean="0">
                <a:solidFill>
                  <a:srgbClr val="080808"/>
                </a:solidFill>
                <a:latin typeface="Arial"/>
              </a:rPr>
              <a:t>Um als Institution operationell bereit zu werden, ist ein hohes Mass an interner Koordination notwendig</a:t>
            </a:r>
            <a:endParaRPr lang="de-CH" sz="1199" dirty="0" smtClean="0">
              <a:solidFill>
                <a:srgbClr val="080808"/>
              </a:solidFill>
              <a:latin typeface="Arial"/>
            </a:endParaRPr>
          </a:p>
          <a:p>
            <a:pPr algn="just" defTabSz="1219017">
              <a:spcAft>
                <a:spcPts val="600"/>
              </a:spcAft>
            </a:pPr>
            <a:r>
              <a:rPr lang="de-CH" sz="1199" dirty="0" smtClean="0">
                <a:solidFill>
                  <a:srgbClr val="080808"/>
                </a:solidFill>
                <a:latin typeface="Arial"/>
              </a:rPr>
              <a:t>Der LIBOR ist in den Betriebsabläufen der Unternehmen fest verankert. Die Ablösung durch alternative Referenzzinssätze wird daher viele verschiedene Bereiche einer Institution durchdringen und so z.B. beeinflussen wie Verträge formuliert, preislich gestaltet und Risiken gesteuert werden oder wie IT-Systeme funktionieren.</a:t>
            </a:r>
          </a:p>
          <a:p>
            <a:pPr algn="just" defTabSz="1219017">
              <a:spcAft>
                <a:spcPts val="600"/>
              </a:spcAft>
            </a:pPr>
            <a:r>
              <a:rPr lang="de-CH" sz="1199" dirty="0" smtClean="0">
                <a:solidFill>
                  <a:srgbClr val="080808"/>
                </a:solidFill>
                <a:latin typeface="Arial"/>
              </a:rPr>
              <a:t>Eine Anpassung der Betriebsabläufe erfordert Zeit und erhebliche Ressourcen. Deshalb ist es für betroffenen Institute wichtig, einen konkreten Massnahmenplan zur Bewältigung der mit der LIBOR-Ablösung verbundenen Herausforderungen zu definieren.</a:t>
            </a:r>
          </a:p>
          <a:p>
            <a:pPr algn="just" defTabSz="1219017">
              <a:spcAft>
                <a:spcPts val="1200"/>
              </a:spcAft>
            </a:pPr>
            <a:r>
              <a:rPr lang="de-CH" sz="1199" dirty="0" smtClean="0">
                <a:solidFill>
                  <a:srgbClr val="080808"/>
                </a:solidFill>
                <a:latin typeface="Arial"/>
              </a:rPr>
              <a:t>Zur Unterstützung dieses Prozesses hat die NAG eine </a:t>
            </a:r>
            <a:r>
              <a:rPr lang="de-CH" sz="1199" dirty="0" smtClean="0">
                <a:solidFill>
                  <a:srgbClr val="080808"/>
                </a:solidFill>
                <a:latin typeface="Arial"/>
                <a:hlinkClick r:id="rId3"/>
              </a:rPr>
              <a:t>Checkliste</a:t>
            </a:r>
            <a:r>
              <a:rPr lang="de-CH" sz="1199" dirty="0" smtClean="0">
                <a:solidFill>
                  <a:srgbClr val="080808"/>
                </a:solidFill>
                <a:latin typeface="Arial"/>
              </a:rPr>
              <a:t> erarbeitet, um den Anwendern des LIBOR dabei zu helfen, sich für die Ablösung des LIBOR durch alternative Referenzzinssätze vorzubereiten.</a:t>
            </a:r>
            <a:endParaRPr lang="de-CH" sz="1199" b="1" dirty="0" smtClean="0">
              <a:solidFill>
                <a:srgbClr val="080808"/>
              </a:solidFill>
              <a:latin typeface="Arial"/>
            </a:endParaRPr>
          </a:p>
          <a:p>
            <a:pPr algn="just" defTabSz="1219017">
              <a:spcAft>
                <a:spcPts val="600"/>
              </a:spcAft>
            </a:pPr>
            <a:r>
              <a:rPr lang="de-CH" sz="1199" b="1" dirty="0" smtClean="0">
                <a:solidFill>
                  <a:srgbClr val="080808"/>
                </a:solidFill>
                <a:latin typeface="Arial"/>
              </a:rPr>
              <a:t>Aufsichtsmitteilung der FINMA zur </a:t>
            </a:r>
            <a:r>
              <a:rPr lang="de-CH" sz="1199" b="1" dirty="0" smtClean="0">
                <a:solidFill>
                  <a:srgbClr val="080808"/>
                </a:solidFill>
              </a:rPr>
              <a:t>LIBOR-Ablösung</a:t>
            </a:r>
            <a:endParaRPr lang="de-CH" sz="1199" dirty="0" smtClean="0">
              <a:solidFill>
                <a:srgbClr val="080808"/>
              </a:solidFill>
              <a:latin typeface="Arial"/>
            </a:endParaRPr>
          </a:p>
          <a:p>
            <a:pPr algn="just" defTabSz="1219017">
              <a:spcAft>
                <a:spcPts val="600"/>
              </a:spcAft>
            </a:pPr>
            <a:r>
              <a:rPr lang="de-CH" sz="1199" dirty="0" smtClean="0">
                <a:solidFill>
                  <a:srgbClr val="080808"/>
                </a:solidFill>
                <a:latin typeface="Arial"/>
              </a:rPr>
              <a:t>Die FINMA hat eine </a:t>
            </a:r>
            <a:r>
              <a:rPr lang="de-CH" sz="1199" dirty="0" smtClean="0">
                <a:solidFill>
                  <a:srgbClr val="080808"/>
                </a:solidFill>
                <a:latin typeface="Arial"/>
                <a:hlinkClick r:id="rId4"/>
              </a:rPr>
              <a:t>Aufsichtsmitteilung</a:t>
            </a:r>
            <a:r>
              <a:rPr lang="de-CH" sz="1199" dirty="0" smtClean="0">
                <a:solidFill>
                  <a:srgbClr val="080808"/>
                </a:solidFill>
                <a:latin typeface="Arial"/>
              </a:rPr>
              <a:t> zu den wichtigsten Risiken im Zusammenhang mit der LIBOR-Ablösung veröffentlicht. Sie empfiehlt darin den von ihnen beaufsichtigten Institutionen, sich frühzeitig mit den Herausforderungen der Ablösung auseinanderzusetzen. </a:t>
            </a:r>
            <a:r>
              <a:rPr lang="de-CH" sz="1199" dirty="0">
                <a:solidFill>
                  <a:srgbClr val="080808"/>
                </a:solidFill>
              </a:rPr>
              <a:t>Darüber hinaus wird die FINMA mit den beaufsichtigten </a:t>
            </a:r>
            <a:r>
              <a:rPr lang="de-CH" sz="1199" dirty="0" smtClean="0">
                <a:solidFill>
                  <a:srgbClr val="080808"/>
                </a:solidFill>
              </a:rPr>
              <a:t>Instituten besprechen, </a:t>
            </a:r>
            <a:r>
              <a:rPr lang="de-CH" sz="1199" dirty="0">
                <a:solidFill>
                  <a:srgbClr val="080808"/>
                </a:solidFill>
              </a:rPr>
              <a:t>wie </a:t>
            </a:r>
            <a:r>
              <a:rPr lang="de-CH" sz="1199" dirty="0" smtClean="0">
                <a:solidFill>
                  <a:srgbClr val="080808"/>
                </a:solidFill>
              </a:rPr>
              <a:t>diese sicherstellen können, dass die getroffenen </a:t>
            </a:r>
            <a:r>
              <a:rPr lang="de-CH" sz="1199" dirty="0">
                <a:solidFill>
                  <a:srgbClr val="080808"/>
                </a:solidFill>
              </a:rPr>
              <a:t>Massnahmen zur </a:t>
            </a:r>
            <a:r>
              <a:rPr lang="de-CH" sz="1199" dirty="0" smtClean="0">
                <a:solidFill>
                  <a:srgbClr val="080808"/>
                </a:solidFill>
              </a:rPr>
              <a:t>Überwachung, </a:t>
            </a:r>
            <a:r>
              <a:rPr lang="de-CH" sz="1199" dirty="0">
                <a:solidFill>
                  <a:srgbClr val="080808"/>
                </a:solidFill>
              </a:rPr>
              <a:t>Identifizierung und Begrenzung </a:t>
            </a:r>
            <a:r>
              <a:rPr lang="de-CH" sz="1199" dirty="0" smtClean="0">
                <a:solidFill>
                  <a:srgbClr val="080808"/>
                </a:solidFill>
              </a:rPr>
              <a:t>der </a:t>
            </a:r>
            <a:r>
              <a:rPr lang="de-CH" sz="1199" dirty="0">
                <a:solidFill>
                  <a:srgbClr val="080808"/>
                </a:solidFill>
              </a:rPr>
              <a:t>Übergangsrisiken </a:t>
            </a:r>
            <a:r>
              <a:rPr lang="de-CH" sz="1199" dirty="0" smtClean="0">
                <a:solidFill>
                  <a:srgbClr val="080808"/>
                </a:solidFill>
              </a:rPr>
              <a:t>angemessen sind.</a:t>
            </a:r>
            <a:endParaRPr lang="de-CH" sz="1199" dirty="0">
              <a:solidFill>
                <a:srgbClr val="080808"/>
              </a:solidFill>
              <a:latin typeface="Arial"/>
            </a:endParaRPr>
          </a:p>
        </p:txBody>
      </p:sp>
      <p:grpSp>
        <p:nvGrpSpPr>
          <p:cNvPr id="6" name="Group 5"/>
          <p:cNvGrpSpPr/>
          <p:nvPr/>
        </p:nvGrpSpPr>
        <p:grpSpPr>
          <a:xfrm>
            <a:off x="5982023" y="1395679"/>
            <a:ext cx="5773479" cy="4767030"/>
            <a:chOff x="5945253" y="1277691"/>
            <a:chExt cx="5832000" cy="4769513"/>
          </a:xfrm>
        </p:grpSpPr>
        <p:grpSp>
          <p:nvGrpSpPr>
            <p:cNvPr id="8" name="Group 7"/>
            <p:cNvGrpSpPr/>
            <p:nvPr/>
          </p:nvGrpSpPr>
          <p:grpSpPr>
            <a:xfrm>
              <a:off x="5955159" y="1277691"/>
              <a:ext cx="5816154" cy="540000"/>
              <a:chOff x="436563" y="1017332"/>
              <a:chExt cx="11334750" cy="540000"/>
            </a:xfrm>
          </p:grpSpPr>
          <p:sp>
            <p:nvSpPr>
              <p:cNvPr id="9" name="Rounded Rectangle 8"/>
              <p:cNvSpPr/>
              <p:nvPr/>
            </p:nvSpPr>
            <p:spPr>
              <a:xfrm>
                <a:off x="436563" y="1017332"/>
                <a:ext cx="11334750" cy="540000"/>
              </a:xfrm>
              <a:prstGeom prst="roundRect">
                <a:avLst/>
              </a:prstGeom>
              <a:solidFill>
                <a:schemeClr val="accent1">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900" b="1" dirty="0" smtClean="0">
                    <a:solidFill>
                      <a:srgbClr val="080808"/>
                    </a:solidFill>
                    <a:latin typeface="Arial"/>
                  </a:rPr>
                  <a:t>Projekt-</a:t>
                </a:r>
              </a:p>
              <a:p>
                <a:pPr defTabSz="1219017"/>
                <a:r>
                  <a:rPr lang="de-CH" sz="900" b="1" dirty="0" smtClean="0">
                    <a:solidFill>
                      <a:srgbClr val="080808"/>
                    </a:solidFill>
                    <a:latin typeface="Arial"/>
                  </a:rPr>
                  <a:t>Management</a:t>
                </a:r>
                <a:endParaRPr lang="de-CH" sz="900" b="1" dirty="0">
                  <a:solidFill>
                    <a:srgbClr val="080808"/>
                  </a:solidFill>
                  <a:latin typeface="Arial"/>
                </a:endParaRPr>
              </a:p>
            </p:txBody>
          </p:sp>
          <p:sp>
            <p:nvSpPr>
              <p:cNvPr id="10" name="Left Brace 9"/>
              <p:cNvSpPr/>
              <p:nvPr/>
            </p:nvSpPr>
            <p:spPr>
              <a:xfrm>
                <a:off x="3010539" y="1100485"/>
                <a:ext cx="182411" cy="396000"/>
              </a:xfrm>
              <a:prstGeom prst="leftBrac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9017"/>
                <a:endParaRPr lang="de-CH" dirty="0">
                  <a:solidFill>
                    <a:srgbClr val="080808"/>
                  </a:solidFill>
                  <a:latin typeface="Arial"/>
                </a:endParaRPr>
              </a:p>
            </p:txBody>
          </p:sp>
          <p:sp>
            <p:nvSpPr>
              <p:cNvPr id="12" name="Rectangle 11"/>
              <p:cNvSpPr/>
              <p:nvPr/>
            </p:nvSpPr>
            <p:spPr>
              <a:xfrm>
                <a:off x="3142591" y="1123034"/>
                <a:ext cx="8380203" cy="33318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900" dirty="0" smtClean="0">
                    <a:solidFill>
                      <a:srgbClr val="080808"/>
                    </a:solidFill>
                    <a:latin typeface="Arial"/>
                  </a:rPr>
                  <a:t>Sensibilisierung der Geschäftsleitung und Einrichtung eines internen Projekts zur LIBOR-Ablösung </a:t>
                </a:r>
                <a:endParaRPr lang="de-CH" sz="900" dirty="0">
                  <a:solidFill>
                    <a:srgbClr val="080808"/>
                  </a:solidFill>
                  <a:latin typeface="Arial"/>
                </a:endParaRPr>
              </a:p>
            </p:txBody>
          </p:sp>
        </p:grpSp>
        <p:grpSp>
          <p:nvGrpSpPr>
            <p:cNvPr id="13" name="Group 12"/>
            <p:cNvGrpSpPr/>
            <p:nvPr/>
          </p:nvGrpSpPr>
          <p:grpSpPr>
            <a:xfrm>
              <a:off x="5951193" y="1911867"/>
              <a:ext cx="5820120" cy="1945627"/>
              <a:chOff x="435951" y="1665417"/>
              <a:chExt cx="11334750" cy="2111216"/>
            </a:xfrm>
          </p:grpSpPr>
          <p:sp>
            <p:nvSpPr>
              <p:cNvPr id="14" name="Rounded Rectangle 13"/>
              <p:cNvSpPr/>
              <p:nvPr/>
            </p:nvSpPr>
            <p:spPr>
              <a:xfrm>
                <a:off x="435951" y="1665417"/>
                <a:ext cx="11334750" cy="2111216"/>
              </a:xfrm>
              <a:prstGeom prst="roundRect">
                <a:avLst/>
              </a:prstGeom>
              <a:solidFill>
                <a:schemeClr val="accent1">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anchor="ctr"/>
              <a:lstStyle/>
              <a:p>
                <a:pPr defTabSz="1219017"/>
                <a:r>
                  <a:rPr lang="de-CH" sz="900" b="1" dirty="0" smtClean="0">
                    <a:solidFill>
                      <a:srgbClr val="080808"/>
                    </a:solidFill>
                    <a:latin typeface="Arial"/>
                  </a:rPr>
                  <a:t>Produkte und</a:t>
                </a:r>
              </a:p>
              <a:p>
                <a:pPr defTabSz="1219017"/>
                <a:r>
                  <a:rPr lang="de-CH" sz="900" b="1" dirty="0" smtClean="0">
                    <a:solidFill>
                      <a:srgbClr val="080808"/>
                    </a:solidFill>
                    <a:latin typeface="Arial"/>
                  </a:rPr>
                  <a:t>Verträge</a:t>
                </a:r>
                <a:endParaRPr lang="de-CH" sz="900" b="1" dirty="0">
                  <a:solidFill>
                    <a:srgbClr val="080808"/>
                  </a:solidFill>
                  <a:latin typeface="Arial"/>
                </a:endParaRPr>
              </a:p>
            </p:txBody>
          </p:sp>
          <p:sp>
            <p:nvSpPr>
              <p:cNvPr id="15" name="Left Brace 14"/>
              <p:cNvSpPr/>
              <p:nvPr/>
            </p:nvSpPr>
            <p:spPr>
              <a:xfrm>
                <a:off x="3006278" y="1748646"/>
                <a:ext cx="182287" cy="1953195"/>
              </a:xfrm>
              <a:prstGeom prst="leftBrac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9017"/>
                <a:endParaRPr lang="de-CH" dirty="0">
                  <a:solidFill>
                    <a:srgbClr val="080808"/>
                  </a:solidFill>
                  <a:latin typeface="Arial"/>
                </a:endParaRPr>
              </a:p>
            </p:txBody>
          </p:sp>
          <p:sp>
            <p:nvSpPr>
              <p:cNvPr id="16" name="Rectangle 15"/>
              <p:cNvSpPr/>
              <p:nvPr/>
            </p:nvSpPr>
            <p:spPr>
              <a:xfrm>
                <a:off x="3147859" y="1701080"/>
                <a:ext cx="8029774" cy="2020265"/>
              </a:xfrm>
              <a:prstGeom prst="rect">
                <a:avLst/>
              </a:prstGeom>
              <a:solidFill>
                <a:srgbClr val="E5EDF4"/>
              </a:solidFill>
              <a:ln>
                <a:noFill/>
              </a:ln>
            </p:spPr>
            <p:style>
              <a:lnRef idx="2">
                <a:schemeClr val="accent1">
                  <a:shade val="50000"/>
                </a:schemeClr>
              </a:lnRef>
              <a:fillRef idx="1">
                <a:schemeClr val="accent1"/>
              </a:fillRef>
              <a:effectRef idx="0">
                <a:schemeClr val="accent1"/>
              </a:effectRef>
              <a:fontRef idx="minor">
                <a:schemeClr val="lt1"/>
              </a:fontRef>
            </p:style>
            <p:txBody>
              <a:bodyPr tIns="0" anchor="ctr"/>
              <a:lstStyle/>
              <a:p>
                <a:pPr defTabSz="1219017"/>
                <a:r>
                  <a:rPr lang="de-CH" sz="900" b="1" dirty="0" smtClean="0">
                    <a:solidFill>
                      <a:srgbClr val="080808"/>
                    </a:solidFill>
                    <a:latin typeface="Arial"/>
                  </a:rPr>
                  <a:t>Bestehende LIBOR-basierte Verträge</a:t>
                </a:r>
              </a:p>
              <a:p>
                <a:pPr marL="171364" indent="-171364" defTabSz="1219017">
                  <a:buFont typeface="Symbol" panose="05050102010706020507" pitchFamily="18" charset="2"/>
                  <a:buChar char="-"/>
                </a:pPr>
                <a:r>
                  <a:rPr lang="de-CH" sz="900" dirty="0" smtClean="0">
                    <a:solidFill>
                      <a:srgbClr val="080808"/>
                    </a:solidFill>
                    <a:latin typeface="Arial"/>
                  </a:rPr>
                  <a:t>Quantifizierung des «</a:t>
                </a:r>
                <a:r>
                  <a:rPr lang="de-CH" sz="900" dirty="0" err="1" smtClean="0">
                    <a:solidFill>
                      <a:srgbClr val="080808"/>
                    </a:solidFill>
                    <a:latin typeface="Arial"/>
                  </a:rPr>
                  <a:t>Exposure</a:t>
                </a:r>
                <a:r>
                  <a:rPr lang="de-CH" sz="900" dirty="0" smtClean="0">
                    <a:solidFill>
                      <a:srgbClr val="080808"/>
                    </a:solidFill>
                    <a:latin typeface="Arial"/>
                  </a:rPr>
                  <a:t>» </a:t>
                </a:r>
                <a:r>
                  <a:rPr lang="de-CH" sz="900" dirty="0" err="1" smtClean="0">
                    <a:solidFill>
                      <a:srgbClr val="080808"/>
                    </a:solidFill>
                    <a:latin typeface="Arial"/>
                  </a:rPr>
                  <a:t>ggü</a:t>
                </a:r>
                <a:r>
                  <a:rPr lang="de-CH" sz="900" dirty="0" smtClean="0">
                    <a:solidFill>
                      <a:srgbClr val="080808"/>
                    </a:solidFill>
                    <a:latin typeface="Arial"/>
                  </a:rPr>
                  <a:t>. LIBOR über alle Produkte hinweg</a:t>
                </a:r>
              </a:p>
              <a:p>
                <a:pPr marL="171364" indent="-171364" defTabSz="1219017">
                  <a:buFont typeface="Symbol" panose="05050102010706020507" pitchFamily="18" charset="2"/>
                  <a:buChar char="-"/>
                </a:pPr>
                <a:r>
                  <a:rPr lang="de-CH" sz="900" dirty="0" smtClean="0">
                    <a:solidFill>
                      <a:srgbClr val="080808"/>
                    </a:solidFill>
                    <a:latin typeface="Arial"/>
                  </a:rPr>
                  <a:t>Untersuchung der Vertragsbedingungen hinsichtlich Rückfallklauseln auf der Grundlage von RFR</a:t>
                </a:r>
              </a:p>
              <a:p>
                <a:pPr marL="171364" indent="-171364" defTabSz="1219017">
                  <a:buFont typeface="Symbol" panose="05050102010706020507" pitchFamily="18" charset="2"/>
                  <a:buChar char="-"/>
                </a:pPr>
                <a:r>
                  <a:rPr lang="de-CH" sz="900" dirty="0" smtClean="0">
                    <a:solidFill>
                      <a:srgbClr val="080808"/>
                    </a:solidFill>
                    <a:latin typeface="Arial"/>
                  </a:rPr>
                  <a:t>Definition einer Strategie für die Umstellung, um Rechtsunsicherheiten zu vermeiden</a:t>
                </a:r>
              </a:p>
              <a:p>
                <a:pPr marL="171364" indent="-171364" defTabSz="1219017">
                  <a:buFont typeface="Symbol" panose="05050102010706020507" pitchFamily="18" charset="2"/>
                  <a:buChar char="-"/>
                </a:pPr>
                <a:endParaRPr lang="de-CH" sz="400" dirty="0" smtClean="0">
                  <a:solidFill>
                    <a:srgbClr val="080808"/>
                  </a:solidFill>
                  <a:latin typeface="Arial"/>
                </a:endParaRPr>
              </a:p>
              <a:p>
                <a:pPr defTabSz="1219017"/>
                <a:r>
                  <a:rPr lang="de-CH" sz="900" b="1" dirty="0" smtClean="0">
                    <a:solidFill>
                      <a:srgbClr val="080808"/>
                    </a:solidFill>
                    <a:latin typeface="Arial"/>
                  </a:rPr>
                  <a:t>Neue LIBOR-basierte Verträge</a:t>
                </a:r>
              </a:p>
              <a:p>
                <a:pPr marL="171364" indent="-171364" defTabSz="1219017">
                  <a:buFont typeface="Symbol" panose="05050102010706020507" pitchFamily="18" charset="2"/>
                  <a:buChar char="-"/>
                </a:pPr>
                <a:r>
                  <a:rPr lang="de-CH" sz="900" dirty="0" smtClean="0">
                    <a:solidFill>
                      <a:srgbClr val="080808"/>
                    </a:solidFill>
                    <a:latin typeface="Arial"/>
                  </a:rPr>
                  <a:t>Festlegung angemessener Rückfallklauseln</a:t>
                </a:r>
              </a:p>
              <a:p>
                <a:pPr marL="171364" indent="-171364" defTabSz="1219017">
                  <a:buFont typeface="Symbol" panose="05050102010706020507" pitchFamily="18" charset="2"/>
                  <a:buChar char="-"/>
                </a:pPr>
                <a:r>
                  <a:rPr lang="de-CH" sz="900" dirty="0" smtClean="0">
                    <a:solidFill>
                      <a:srgbClr val="080808"/>
                    </a:solidFill>
                    <a:latin typeface="Arial"/>
                  </a:rPr>
                  <a:t>Ergänzung bestehender Produkte um Rückfallklauseln und Abschluss neuer Verträge mit den überarbeiteten Rückfallklauseln</a:t>
                </a:r>
              </a:p>
              <a:p>
                <a:pPr marL="171364" indent="-171364" defTabSz="1219017">
                  <a:buFont typeface="Symbol" panose="05050102010706020507" pitchFamily="18" charset="2"/>
                  <a:buChar char="-"/>
                </a:pPr>
                <a:endParaRPr lang="de-CH" sz="400" b="1" dirty="0" smtClean="0">
                  <a:solidFill>
                    <a:srgbClr val="080808"/>
                  </a:solidFill>
                  <a:latin typeface="Arial"/>
                </a:endParaRPr>
              </a:p>
              <a:p>
                <a:pPr defTabSz="1219017"/>
                <a:r>
                  <a:rPr lang="de-CH" sz="900" b="1" dirty="0" smtClean="0">
                    <a:solidFill>
                      <a:srgbClr val="080808"/>
                    </a:solidFill>
                    <a:latin typeface="Arial"/>
                  </a:rPr>
                  <a:t>Neue Verträge basierend auf alternativen RFR</a:t>
                </a:r>
                <a:endParaRPr lang="de-CH" sz="900" dirty="0" smtClean="0">
                  <a:solidFill>
                    <a:srgbClr val="080808"/>
                  </a:solidFill>
                  <a:latin typeface="Arial"/>
                </a:endParaRPr>
              </a:p>
              <a:p>
                <a:pPr marL="171364" indent="-171364" defTabSz="1219017">
                  <a:buFont typeface="Symbol" panose="05050102010706020507" pitchFamily="18" charset="2"/>
                  <a:buChar char="-"/>
                </a:pPr>
                <a:r>
                  <a:rPr lang="de-CH" sz="900" dirty="0" smtClean="0">
                    <a:solidFill>
                      <a:srgbClr val="080808"/>
                    </a:solidFill>
                    <a:latin typeface="Arial"/>
                  </a:rPr>
                  <a:t>Entwicklung neuer Produkte basierend auf alternativen RFR</a:t>
                </a:r>
                <a:endParaRPr lang="de-CH" sz="900" dirty="0">
                  <a:solidFill>
                    <a:srgbClr val="080808"/>
                  </a:solidFill>
                  <a:latin typeface="Arial"/>
                </a:endParaRPr>
              </a:p>
            </p:txBody>
          </p:sp>
        </p:grpSp>
        <p:grpSp>
          <p:nvGrpSpPr>
            <p:cNvPr id="17" name="Group 16"/>
            <p:cNvGrpSpPr/>
            <p:nvPr/>
          </p:nvGrpSpPr>
          <p:grpSpPr>
            <a:xfrm>
              <a:off x="5955159" y="3950852"/>
              <a:ext cx="5820120" cy="612000"/>
              <a:chOff x="435951" y="4055197"/>
              <a:chExt cx="11334750" cy="612000"/>
            </a:xfrm>
          </p:grpSpPr>
          <p:sp>
            <p:nvSpPr>
              <p:cNvPr id="18" name="Rounded Rectangle 17"/>
              <p:cNvSpPr/>
              <p:nvPr/>
            </p:nvSpPr>
            <p:spPr>
              <a:xfrm>
                <a:off x="435951" y="4055197"/>
                <a:ext cx="11334750" cy="612000"/>
              </a:xfrm>
              <a:prstGeom prst="roundRect">
                <a:avLst/>
              </a:prstGeom>
              <a:solidFill>
                <a:schemeClr val="accent1">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900" b="1" dirty="0" smtClean="0">
                    <a:solidFill>
                      <a:srgbClr val="080808"/>
                    </a:solidFill>
                    <a:latin typeface="Arial"/>
                  </a:rPr>
                  <a:t>Kommunikation</a:t>
                </a:r>
              </a:p>
              <a:p>
                <a:pPr defTabSz="1219017"/>
                <a:r>
                  <a:rPr lang="de-CH" sz="900" b="1" dirty="0" smtClean="0">
                    <a:solidFill>
                      <a:srgbClr val="080808"/>
                    </a:solidFill>
                    <a:latin typeface="Arial"/>
                  </a:rPr>
                  <a:t>und Training</a:t>
                </a:r>
                <a:endParaRPr lang="de-CH" sz="900" b="1" dirty="0">
                  <a:solidFill>
                    <a:srgbClr val="080808"/>
                  </a:solidFill>
                  <a:latin typeface="Arial"/>
                </a:endParaRPr>
              </a:p>
            </p:txBody>
          </p:sp>
          <p:sp>
            <p:nvSpPr>
              <p:cNvPr id="19" name="Left Brace 18"/>
              <p:cNvSpPr/>
              <p:nvPr/>
            </p:nvSpPr>
            <p:spPr>
              <a:xfrm>
                <a:off x="2979822" y="4112039"/>
                <a:ext cx="182287" cy="504000"/>
              </a:xfrm>
              <a:prstGeom prst="leftBrac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9017"/>
                <a:endParaRPr lang="de-CH" dirty="0">
                  <a:solidFill>
                    <a:srgbClr val="080808"/>
                  </a:solidFill>
                  <a:latin typeface="Arial"/>
                </a:endParaRPr>
              </a:p>
            </p:txBody>
          </p:sp>
          <p:sp>
            <p:nvSpPr>
              <p:cNvPr id="20" name="Rectangle 19"/>
              <p:cNvSpPr/>
              <p:nvPr/>
            </p:nvSpPr>
            <p:spPr>
              <a:xfrm>
                <a:off x="3147859" y="4137695"/>
                <a:ext cx="8598808" cy="46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364" indent="-171364" defTabSz="1219017">
                  <a:buFont typeface="Symbol" panose="05050102010706020507" pitchFamily="18" charset="2"/>
                  <a:buChar char="-"/>
                </a:pPr>
                <a:r>
                  <a:rPr lang="de-CH" sz="900" dirty="0" smtClean="0">
                    <a:solidFill>
                      <a:srgbClr val="080808"/>
                    </a:solidFill>
                    <a:latin typeface="Arial"/>
                  </a:rPr>
                  <a:t>Gewährleistung des internen Informationsflusses an alle Beteiligten </a:t>
                </a:r>
              </a:p>
              <a:p>
                <a:pPr marL="171364" indent="-171364" defTabSz="1219017">
                  <a:buFont typeface="Symbol" panose="05050102010706020507" pitchFamily="18" charset="2"/>
                  <a:buChar char="-"/>
                </a:pPr>
                <a:r>
                  <a:rPr lang="de-CH" sz="900" dirty="0" smtClean="0">
                    <a:solidFill>
                      <a:srgbClr val="080808"/>
                    </a:solidFill>
                    <a:latin typeface="Arial"/>
                  </a:rPr>
                  <a:t>Kontaktaufnahme mit Gegenparteien bezüglich Änderungen an bestehenden Verträgen</a:t>
                </a:r>
                <a:endParaRPr lang="de-CH" sz="900" dirty="0">
                  <a:solidFill>
                    <a:srgbClr val="080808"/>
                  </a:solidFill>
                  <a:latin typeface="Arial"/>
                </a:endParaRPr>
              </a:p>
            </p:txBody>
          </p:sp>
        </p:grpSp>
        <p:sp>
          <p:nvSpPr>
            <p:cNvPr id="21" name="Rounded Rectangle 20"/>
            <p:cNvSpPr/>
            <p:nvPr/>
          </p:nvSpPr>
          <p:spPr>
            <a:xfrm>
              <a:off x="5957313" y="4657028"/>
              <a:ext cx="5814000" cy="648000"/>
            </a:xfrm>
            <a:prstGeom prst="roundRect">
              <a:avLst/>
            </a:prstGeom>
            <a:solidFill>
              <a:schemeClr val="accent1">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900" b="1" dirty="0" smtClean="0">
                  <a:solidFill>
                    <a:srgbClr val="080808"/>
                  </a:solidFill>
                  <a:latin typeface="Arial"/>
                </a:rPr>
                <a:t>Accounting und</a:t>
              </a:r>
            </a:p>
            <a:p>
              <a:pPr defTabSz="1219017"/>
              <a:r>
                <a:rPr lang="de-CH" sz="900" b="1" dirty="0" smtClean="0">
                  <a:solidFill>
                    <a:srgbClr val="080808"/>
                  </a:solidFill>
                  <a:latin typeface="Arial"/>
                </a:rPr>
                <a:t>Treasury</a:t>
              </a:r>
              <a:endParaRPr lang="de-CH" sz="900" b="1" dirty="0">
                <a:solidFill>
                  <a:srgbClr val="080808"/>
                </a:solidFill>
                <a:latin typeface="Arial"/>
              </a:endParaRPr>
            </a:p>
          </p:txBody>
        </p:sp>
        <p:sp>
          <p:nvSpPr>
            <p:cNvPr id="22" name="Rounded Rectangle 21"/>
            <p:cNvSpPr/>
            <p:nvPr/>
          </p:nvSpPr>
          <p:spPr>
            <a:xfrm>
              <a:off x="5945253" y="5399204"/>
              <a:ext cx="5832000" cy="648000"/>
            </a:xfrm>
            <a:prstGeom prst="roundRect">
              <a:avLst/>
            </a:prstGeom>
            <a:solidFill>
              <a:schemeClr val="accent1">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900" b="1" dirty="0" smtClean="0">
                  <a:solidFill>
                    <a:srgbClr val="080808"/>
                  </a:solidFill>
                  <a:latin typeface="Arial"/>
                </a:rPr>
                <a:t>Operative</a:t>
              </a:r>
            </a:p>
            <a:p>
              <a:pPr defTabSz="1219017"/>
              <a:r>
                <a:rPr lang="de-CH" sz="900" b="1" dirty="0" smtClean="0">
                  <a:solidFill>
                    <a:srgbClr val="080808"/>
                  </a:solidFill>
                  <a:latin typeface="Arial"/>
                </a:rPr>
                <a:t>Anforderungen</a:t>
              </a:r>
              <a:endParaRPr lang="de-CH" sz="900" b="1" dirty="0">
                <a:solidFill>
                  <a:srgbClr val="080808"/>
                </a:solidFill>
                <a:latin typeface="Arial"/>
              </a:endParaRPr>
            </a:p>
          </p:txBody>
        </p:sp>
        <p:sp>
          <p:nvSpPr>
            <p:cNvPr id="23" name="Left Brace 22"/>
            <p:cNvSpPr/>
            <p:nvPr/>
          </p:nvSpPr>
          <p:spPr>
            <a:xfrm>
              <a:off x="7281124" y="4705217"/>
              <a:ext cx="93600" cy="576000"/>
            </a:xfrm>
            <a:prstGeom prst="leftBrac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9017"/>
              <a:endParaRPr lang="de-CH" dirty="0">
                <a:solidFill>
                  <a:srgbClr val="080808"/>
                </a:solidFill>
                <a:latin typeface="Arial"/>
              </a:endParaRPr>
            </a:p>
          </p:txBody>
        </p:sp>
        <p:sp>
          <p:nvSpPr>
            <p:cNvPr id="24" name="Rectangle 23"/>
            <p:cNvSpPr/>
            <p:nvPr/>
          </p:nvSpPr>
          <p:spPr>
            <a:xfrm>
              <a:off x="7383099" y="4716241"/>
              <a:ext cx="4178721" cy="55395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364" indent="-171364" defTabSz="1219017">
                <a:buFont typeface="Symbol" panose="05050102010706020507" pitchFamily="18" charset="2"/>
                <a:buChar char="-"/>
              </a:pPr>
              <a:r>
                <a:rPr lang="de-CH" sz="900" dirty="0" smtClean="0">
                  <a:solidFill>
                    <a:srgbClr val="080808"/>
                  </a:solidFill>
                  <a:latin typeface="Arial"/>
                </a:rPr>
                <a:t>Untersuchung der Auswirkungen auf das Accounting (insbesondere die Bilanzierung von Absicherungsgeschäften), auf Bewertungen und Cashflow-Prognosen</a:t>
              </a:r>
            </a:p>
            <a:p>
              <a:pPr marL="171364" indent="-171364" defTabSz="1219017">
                <a:buFont typeface="Symbol" panose="05050102010706020507" pitchFamily="18" charset="2"/>
                <a:buChar char="-"/>
              </a:pPr>
              <a:r>
                <a:rPr lang="de-CH" sz="900" dirty="0" smtClean="0">
                  <a:solidFill>
                    <a:srgbClr val="080808"/>
                  </a:solidFill>
                  <a:latin typeface="Arial"/>
                </a:rPr>
                <a:t>Untersuchung der Auswirkungen auf steuerliche Aspekte</a:t>
              </a:r>
              <a:endParaRPr lang="de-CH" sz="900" dirty="0">
                <a:solidFill>
                  <a:srgbClr val="080808"/>
                </a:solidFill>
                <a:latin typeface="Arial"/>
              </a:endParaRPr>
            </a:p>
          </p:txBody>
        </p:sp>
        <p:sp>
          <p:nvSpPr>
            <p:cNvPr id="25" name="Left Brace 24"/>
            <p:cNvSpPr/>
            <p:nvPr/>
          </p:nvSpPr>
          <p:spPr>
            <a:xfrm>
              <a:off x="7277531" y="5449523"/>
              <a:ext cx="93600" cy="540000"/>
            </a:xfrm>
            <a:prstGeom prst="leftBrac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9017"/>
              <a:endParaRPr lang="de-CH" dirty="0">
                <a:solidFill>
                  <a:srgbClr val="080808"/>
                </a:solidFill>
                <a:latin typeface="Arial"/>
              </a:endParaRPr>
            </a:p>
          </p:txBody>
        </p:sp>
        <p:sp>
          <p:nvSpPr>
            <p:cNvPr id="26" name="Rectangle 25"/>
            <p:cNvSpPr/>
            <p:nvPr/>
          </p:nvSpPr>
          <p:spPr>
            <a:xfrm>
              <a:off x="7362664" y="5449230"/>
              <a:ext cx="4278215" cy="55395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364" indent="-171364" defTabSz="1219017">
                <a:buFont typeface="Symbol" panose="05050102010706020507" pitchFamily="18" charset="2"/>
                <a:buChar char="-"/>
              </a:pPr>
              <a:r>
                <a:rPr lang="de-CH" sz="900" dirty="0" smtClean="0">
                  <a:solidFill>
                    <a:srgbClr val="080808"/>
                  </a:solidFill>
                  <a:latin typeface="Arial"/>
                </a:rPr>
                <a:t>Identifikation der betroffenen IT-Systeme</a:t>
              </a:r>
            </a:p>
            <a:p>
              <a:pPr marL="171364" indent="-171364" defTabSz="1219017">
                <a:buFont typeface="Symbol" panose="05050102010706020507" pitchFamily="18" charset="2"/>
                <a:buChar char="-"/>
              </a:pPr>
              <a:r>
                <a:rPr lang="de-CH" sz="900" dirty="0" smtClean="0">
                  <a:solidFill>
                    <a:srgbClr val="080808"/>
                  </a:solidFill>
                  <a:latin typeface="Arial"/>
                </a:rPr>
                <a:t>Sicherstellen, dass die IT-Systeme mit neuen Produkten umgehen können</a:t>
              </a:r>
            </a:p>
            <a:p>
              <a:pPr marL="171364" indent="-171364" defTabSz="1219017">
                <a:buFont typeface="Symbol" panose="05050102010706020507" pitchFamily="18" charset="2"/>
                <a:buChar char="-"/>
              </a:pPr>
              <a:r>
                <a:rPr lang="de-CH" sz="900" dirty="0" smtClean="0">
                  <a:solidFill>
                    <a:srgbClr val="080808"/>
                  </a:solidFill>
                  <a:latin typeface="Arial"/>
                </a:rPr>
                <a:t>Einbeziehung von Software- und Datenanbietern</a:t>
              </a:r>
              <a:endParaRPr lang="de-CH" sz="900" dirty="0">
                <a:solidFill>
                  <a:srgbClr val="080808"/>
                </a:solidFill>
                <a:latin typeface="Arial"/>
              </a:endParaRPr>
            </a:p>
          </p:txBody>
        </p:sp>
      </p:grpSp>
    </p:spTree>
    <p:extLst>
      <p:ext uri="{BB962C8B-B14F-4D97-AF65-F5344CB8AC3E}">
        <p14:creationId xmlns:p14="http://schemas.microsoft.com/office/powerpoint/2010/main" val="2128319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de-CH" dirty="0" smtClean="0">
                <a:solidFill>
                  <a:schemeClr val="bg1">
                    <a:lumMod val="50000"/>
                  </a:schemeClr>
                </a:solidFill>
              </a:rPr>
              <a:t>Aktuelle Herausforderungen</a:t>
            </a:r>
            <a:r>
              <a:rPr lang="de-CH" dirty="0" smtClean="0"/>
              <a:t/>
            </a:r>
            <a:br>
              <a:rPr lang="de-CH" dirty="0" smtClean="0"/>
            </a:br>
            <a:r>
              <a:rPr lang="de-CH" dirty="0" smtClean="0"/>
              <a:t>5.4. Entwicklung eines SARON-Ökosystems</a:t>
            </a:r>
            <a:endParaRPr lang="de-CH" dirty="0"/>
          </a:p>
        </p:txBody>
      </p:sp>
      <p:sp>
        <p:nvSpPr>
          <p:cNvPr id="7" name="Slide Number Placeholder 6"/>
          <p:cNvSpPr>
            <a:spLocks noGrp="1"/>
          </p:cNvSpPr>
          <p:nvPr>
            <p:ph type="sldNum" sz="quarter" idx="4"/>
          </p:nvPr>
        </p:nvSpPr>
        <p:spPr/>
        <p:txBody>
          <a:bodyPr/>
          <a:lstStyle/>
          <a:p>
            <a:fld id="{BB6CE02C-1F85-49B7-882D-939BD297648E}" type="slidenum">
              <a:rPr lang="de-CH" noProof="0" smtClean="0"/>
              <a:t>11</a:t>
            </a:fld>
            <a:endParaRPr lang="de-CH" noProof="0" dirty="0"/>
          </a:p>
        </p:txBody>
      </p:sp>
      <p:sp>
        <p:nvSpPr>
          <p:cNvPr id="21" name="Rectangle 20"/>
          <p:cNvSpPr/>
          <p:nvPr/>
        </p:nvSpPr>
        <p:spPr>
          <a:xfrm>
            <a:off x="436336" y="1279618"/>
            <a:ext cx="5371782" cy="50324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a:spcAft>
                <a:spcPts val="600"/>
              </a:spcAft>
            </a:pPr>
            <a:r>
              <a:rPr lang="de-CH" sz="1199" b="1" dirty="0" smtClean="0">
                <a:solidFill>
                  <a:schemeClr val="tx1"/>
                </a:solidFill>
              </a:rPr>
              <a:t>Anwendung des LIBOR in Finanzprodukten</a:t>
            </a:r>
            <a:endParaRPr lang="de-CH" sz="1199" dirty="0" smtClean="0">
              <a:solidFill>
                <a:schemeClr val="tx1"/>
              </a:solidFill>
            </a:endParaRPr>
          </a:p>
          <a:p>
            <a:pPr algn="just">
              <a:spcAft>
                <a:spcPts val="600"/>
              </a:spcAft>
            </a:pPr>
            <a:r>
              <a:rPr lang="de-CH" sz="1199" dirty="0" smtClean="0">
                <a:solidFill>
                  <a:schemeClr val="tx1"/>
                </a:solidFill>
              </a:rPr>
              <a:t>Einerseits gibt es Finanzprodukte, die direkt an den LIBOR gekoppelt sind, wie bspw. Derivate oder variabel verzinsliche Hypotheken.</a:t>
            </a:r>
          </a:p>
          <a:p>
            <a:pPr algn="just">
              <a:spcAft>
                <a:spcPts val="600"/>
              </a:spcAft>
            </a:pPr>
            <a:r>
              <a:rPr lang="de-CH" sz="1199" dirty="0" smtClean="0">
                <a:solidFill>
                  <a:schemeClr val="tx1"/>
                </a:solidFill>
              </a:rPr>
              <a:t>Andererseits wird der LIBOR in zahlreichen Verträgen als Basis für die </a:t>
            </a:r>
            <a:r>
              <a:rPr lang="de-CH" sz="1199" dirty="0" err="1" smtClean="0">
                <a:solidFill>
                  <a:schemeClr val="tx1"/>
                </a:solidFill>
              </a:rPr>
              <a:t>Bepreisung</a:t>
            </a:r>
            <a:r>
              <a:rPr lang="de-CH" sz="1199" dirty="0" smtClean="0">
                <a:solidFill>
                  <a:schemeClr val="tx1"/>
                </a:solidFill>
              </a:rPr>
              <a:t> und der Bewertung genutzt (bspw. für Anleihen). Dafür wird in der Regel die Zinskurve verwendet, welche sich aus an den LIBOR gekoppelten Derivaten wie Swaps und Futures ergibt (Abbildung 8). Die Bedeutung dieser LIBOR-basierten </a:t>
            </a:r>
            <a:r>
              <a:rPr lang="de-CH" sz="1199" dirty="0" err="1" smtClean="0">
                <a:solidFill>
                  <a:schemeClr val="tx1"/>
                </a:solidFill>
              </a:rPr>
              <a:t>Swapkurve</a:t>
            </a:r>
            <a:r>
              <a:rPr lang="de-CH" sz="1199" dirty="0" smtClean="0">
                <a:solidFill>
                  <a:schemeClr val="tx1"/>
                </a:solidFill>
              </a:rPr>
              <a:t> ist in der Schweiz besonders gross, da der Schweizer Staatsanleihenmarkt aufgrund der tiefen Staatsverschuldung verhältnismässig illiquid ist.</a:t>
            </a:r>
            <a:endParaRPr lang="de-CH" sz="1199" dirty="0">
              <a:solidFill>
                <a:schemeClr val="tx1"/>
              </a:solidFill>
            </a:endParaRPr>
          </a:p>
        </p:txBody>
      </p:sp>
      <p:sp>
        <p:nvSpPr>
          <p:cNvPr id="23" name="Rectangle 22"/>
          <p:cNvSpPr/>
          <p:nvPr/>
        </p:nvSpPr>
        <p:spPr>
          <a:xfrm>
            <a:off x="6393403" y="1279618"/>
            <a:ext cx="5371782" cy="4980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a:spcAft>
                <a:spcPts val="1200"/>
              </a:spcAft>
            </a:pPr>
            <a:r>
              <a:rPr lang="de-CH" sz="1200" dirty="0" smtClean="0">
                <a:solidFill>
                  <a:schemeClr val="tx1"/>
                </a:solidFill>
              </a:rPr>
              <a:t>Für einen reibungslosen Übergang vom LIBOR auf den SARON ist es wichtig, ein liquides Ökosystem aus SARON-basierten Produkten wie Futures, Swaps, Krediten, variabel verzinslichen Anleihen usw. aufzubauen.</a:t>
            </a:r>
            <a:endParaRPr lang="de-CH" sz="1199" b="1" dirty="0" smtClean="0">
              <a:solidFill>
                <a:schemeClr val="tx1"/>
              </a:solidFill>
            </a:endParaRPr>
          </a:p>
          <a:p>
            <a:pPr algn="just">
              <a:spcAft>
                <a:spcPts val="600"/>
              </a:spcAft>
            </a:pPr>
            <a:r>
              <a:rPr lang="de-CH" sz="1199" b="1" dirty="0" smtClean="0">
                <a:solidFill>
                  <a:schemeClr val="tx1"/>
                </a:solidFill>
              </a:rPr>
              <a:t>SARON-basierte Derivatprodukte</a:t>
            </a:r>
          </a:p>
          <a:p>
            <a:pPr algn="just">
              <a:spcAft>
                <a:spcPts val="600"/>
              </a:spcAft>
            </a:pPr>
            <a:r>
              <a:rPr lang="de-CH" sz="1199" dirty="0" smtClean="0">
                <a:solidFill>
                  <a:schemeClr val="tx1"/>
                </a:solidFill>
              </a:rPr>
              <a:t>Der SARON Swapmarkt wurde 2017 als Ersatz für das TOIS-Fixing ins Leben gerufen. Obwohl das ausstehende Handelsvolumen im Laufe des Jahres 2018 merklich angestiegen ist, liegt es noch immer deutlich unter jenem von LIBOR-basierten Zinsswaps.</a:t>
            </a:r>
          </a:p>
          <a:p>
            <a:pPr algn="just">
              <a:spcAft>
                <a:spcPts val="1200"/>
              </a:spcAft>
            </a:pPr>
            <a:r>
              <a:rPr lang="de-CH" sz="1199" dirty="0" smtClean="0">
                <a:solidFill>
                  <a:schemeClr val="tx1"/>
                </a:solidFill>
              </a:rPr>
              <a:t>Im Juni 2018 veröffentlichte die NAG ein </a:t>
            </a:r>
            <a:r>
              <a:rPr lang="de-CH" sz="1199" dirty="0" smtClean="0">
                <a:solidFill>
                  <a:schemeClr val="tx1"/>
                </a:solidFill>
                <a:hlinkClick r:id="rId3"/>
              </a:rPr>
              <a:t>Term Sheet</a:t>
            </a:r>
            <a:r>
              <a:rPr lang="de-CH" sz="1199" dirty="0" smtClean="0">
                <a:solidFill>
                  <a:schemeClr val="tx1"/>
                </a:solidFill>
              </a:rPr>
              <a:t> für SARON Futures. Seit Oktober 2018 können SARON-Futures an der </a:t>
            </a:r>
            <a:r>
              <a:rPr lang="de-CH" sz="1199" dirty="0" err="1" smtClean="0">
                <a:solidFill>
                  <a:schemeClr val="tx1"/>
                </a:solidFill>
              </a:rPr>
              <a:t>Eurex</a:t>
            </a:r>
            <a:r>
              <a:rPr lang="de-CH" sz="1199" dirty="0" smtClean="0">
                <a:solidFill>
                  <a:schemeClr val="tx1"/>
                </a:solidFill>
              </a:rPr>
              <a:t> gehandelt werden.</a:t>
            </a:r>
          </a:p>
          <a:p>
            <a:pPr algn="just">
              <a:spcAft>
                <a:spcPts val="600"/>
              </a:spcAft>
            </a:pPr>
            <a:r>
              <a:rPr lang="de-CH" sz="1199" b="1" dirty="0" smtClean="0">
                <a:solidFill>
                  <a:schemeClr val="tx1"/>
                </a:solidFill>
              </a:rPr>
              <a:t>SARON-basierte Kreditprodukte</a:t>
            </a:r>
            <a:endParaRPr lang="de-CH" sz="1199" dirty="0" smtClean="0">
              <a:solidFill>
                <a:schemeClr val="tx1"/>
              </a:solidFill>
            </a:endParaRPr>
          </a:p>
          <a:p>
            <a:pPr algn="just">
              <a:spcAft>
                <a:spcPts val="600"/>
              </a:spcAft>
            </a:pPr>
            <a:r>
              <a:rPr lang="de-CH" sz="1199" dirty="0" smtClean="0">
                <a:solidFill>
                  <a:schemeClr val="tx1"/>
                </a:solidFill>
              </a:rPr>
              <a:t>Bisher gibt es keinen Markt für SARON-basierte Kreditprodukte. </a:t>
            </a:r>
            <a:r>
              <a:rPr lang="de-CH" sz="1199" dirty="0" smtClean="0">
                <a:solidFill>
                  <a:srgbClr val="080808"/>
                </a:solidFill>
              </a:rPr>
              <a:t>Es ist anzunehmen, dass sobald sich der (aufgezinste) SARON als </a:t>
            </a:r>
            <a:r>
              <a:rPr lang="de-CH" sz="1199" dirty="0">
                <a:solidFill>
                  <a:srgbClr val="080808"/>
                </a:solidFill>
              </a:rPr>
              <a:t>neuer Referenzzinssatz für Kreditprodukte </a:t>
            </a:r>
            <a:r>
              <a:rPr lang="de-CH" sz="1199" dirty="0" smtClean="0">
                <a:solidFill>
                  <a:srgbClr val="080808"/>
                </a:solidFill>
              </a:rPr>
              <a:t>erfolgreich etabliert hat, die </a:t>
            </a:r>
            <a:r>
              <a:rPr lang="de-CH" sz="1199" dirty="0" smtClean="0">
                <a:solidFill>
                  <a:schemeClr val="tx1"/>
                </a:solidFill>
              </a:rPr>
              <a:t>Liquidität, aufgrund </a:t>
            </a:r>
            <a:r>
              <a:rPr lang="de-CH" sz="1199" dirty="0">
                <a:solidFill>
                  <a:schemeClr val="tx1"/>
                </a:solidFill>
              </a:rPr>
              <a:t>der dadurch ausgelösten Nachfrage nach </a:t>
            </a:r>
            <a:r>
              <a:rPr lang="de-CH" sz="1199" dirty="0" smtClean="0">
                <a:solidFill>
                  <a:schemeClr val="tx1"/>
                </a:solidFill>
              </a:rPr>
              <a:t>Absicherungsgeschäften, in SARON-basierten Derivaten ansteigen wird.</a:t>
            </a:r>
            <a:endParaRPr lang="de-CH" sz="1199" dirty="0" smtClean="0">
              <a:solidFill>
                <a:srgbClr val="080808"/>
              </a:solidFill>
            </a:endParaRPr>
          </a:p>
          <a:p>
            <a:pPr algn="just">
              <a:spcAft>
                <a:spcPts val="600"/>
              </a:spcAft>
            </a:pPr>
            <a:r>
              <a:rPr lang="de-CH" sz="1199" dirty="0" smtClean="0">
                <a:solidFill>
                  <a:srgbClr val="080808"/>
                </a:solidFill>
              </a:rPr>
              <a:t>Im Moment arbeitet die NAG an verschiedenen Optionen zur Verwendung eines aufgezinsten SARON in Kreditprodukten, wie Hypotheken oder Kapitalmarktinstrumenten</a:t>
            </a:r>
            <a:r>
              <a:rPr lang="de-CH" sz="1199" dirty="0" smtClean="0">
                <a:solidFill>
                  <a:schemeClr val="tx1"/>
                </a:solidFill>
              </a:rPr>
              <a:t> (siehe Folie 8).</a:t>
            </a:r>
          </a:p>
          <a:p>
            <a:pPr algn="just">
              <a:spcAft>
                <a:spcPts val="600"/>
              </a:spcAft>
            </a:pPr>
            <a:r>
              <a:rPr lang="de-CH" sz="1199" dirty="0" smtClean="0">
                <a:solidFill>
                  <a:schemeClr val="tx1"/>
                </a:solidFill>
              </a:rPr>
              <a:t>Die NAG hat die Verwendung des SARON in variabel verzinslichen Anleihen (Floating-Rate Notes, FRN) untersucht und sieht keine Hindernisse für eine Emission von SARON-basierten FRNs.</a:t>
            </a:r>
            <a:endParaRPr lang="de-CH" sz="1199" dirty="0">
              <a:solidFill>
                <a:schemeClr val="tx1"/>
              </a:solidFill>
            </a:endParaRPr>
          </a:p>
        </p:txBody>
      </p:sp>
      <p:sp>
        <p:nvSpPr>
          <p:cNvPr id="19" name="Rectangle 18"/>
          <p:cNvSpPr/>
          <p:nvPr/>
        </p:nvSpPr>
        <p:spPr>
          <a:xfrm>
            <a:off x="428533" y="3555682"/>
            <a:ext cx="5379585"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8</a:t>
            </a:r>
            <a:r>
              <a:rPr lang="de-CH" sz="1199" dirty="0" smtClean="0">
                <a:solidFill>
                  <a:srgbClr val="080808"/>
                </a:solidFill>
              </a:rPr>
              <a:t>: Der LIBOR dient als </a:t>
            </a:r>
            <a:r>
              <a:rPr lang="de-CH" sz="1199" dirty="0" smtClean="0">
                <a:solidFill>
                  <a:schemeClr val="tx1"/>
                </a:solidFill>
              </a:rPr>
              <a:t>Preissignal </a:t>
            </a:r>
            <a:r>
              <a:rPr lang="de-CH" sz="1199" dirty="0" smtClean="0">
                <a:solidFill>
                  <a:srgbClr val="080808"/>
                </a:solidFill>
              </a:rPr>
              <a:t>für verschiedene Finanzmärkte</a:t>
            </a:r>
            <a:endParaRPr lang="de-CH" sz="2399" dirty="0">
              <a:solidFill>
                <a:srgbClr val="FF0000"/>
              </a:solidFill>
              <a:latin typeface="Arial"/>
            </a:endParaRPr>
          </a:p>
        </p:txBody>
      </p:sp>
      <p:pic>
        <p:nvPicPr>
          <p:cNvPr id="4" name="Picture 3"/>
          <p:cNvPicPr>
            <a:picLocks noChangeAspect="1"/>
          </p:cNvPicPr>
          <p:nvPr/>
        </p:nvPicPr>
        <p:blipFill>
          <a:blip r:embed="rId4"/>
          <a:stretch>
            <a:fillRect/>
          </a:stretch>
        </p:blipFill>
        <p:spPr>
          <a:xfrm>
            <a:off x="428533" y="3671742"/>
            <a:ext cx="5809992" cy="2682472"/>
          </a:xfrm>
          <a:prstGeom prst="rect">
            <a:avLst/>
          </a:prstGeom>
        </p:spPr>
      </p:pic>
    </p:spTree>
    <p:extLst>
      <p:ext uri="{BB962C8B-B14F-4D97-AF65-F5344CB8AC3E}">
        <p14:creationId xmlns:p14="http://schemas.microsoft.com/office/powerpoint/2010/main" val="648295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en-US"/>
              <a:t>6. NAG für Referenzzinssätze in Franken</a:t>
            </a:r>
            <a:endParaRPr lang="en-US"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12</a:t>
            </a:fld>
            <a:endParaRPr lang="de-CH" dirty="0">
              <a:latin typeface="Arial"/>
            </a:endParaRPr>
          </a:p>
        </p:txBody>
      </p:sp>
      <p:sp>
        <p:nvSpPr>
          <p:cNvPr id="25" name="Rectangle 24"/>
          <p:cNvSpPr/>
          <p:nvPr/>
        </p:nvSpPr>
        <p:spPr>
          <a:xfrm>
            <a:off x="437997" y="803538"/>
            <a:ext cx="5586033" cy="2118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dirty="0">
                <a:solidFill>
                  <a:srgbClr val="080808"/>
                </a:solidFill>
              </a:rPr>
              <a:t>Die Nationale Arbeitsgruppe für Referenzzinssätze in Franken (NAG) ist das wichtigste Gremium um den Übergang zum SARON zu fördern und die aktuellen Entwicklungen im Ausland zu erörtern</a:t>
            </a:r>
            <a:r>
              <a:rPr lang="de-CH" sz="1199" dirty="0" smtClean="0">
                <a:solidFill>
                  <a:srgbClr val="080808"/>
                </a:solidFill>
              </a:rPr>
              <a:t>. </a:t>
            </a:r>
            <a:r>
              <a:rPr lang="de-CH" sz="1199" dirty="0" smtClean="0">
                <a:solidFill>
                  <a:srgbClr val="080808"/>
                </a:solidFill>
              </a:rPr>
              <a:t>Die </a:t>
            </a:r>
            <a:r>
              <a:rPr lang="de-CH" sz="1199" dirty="0">
                <a:solidFill>
                  <a:srgbClr val="080808"/>
                </a:solidFill>
              </a:rPr>
              <a:t>Sitzungen der NAG finden unter dem gemeinsamen Vorsitz je eines Vertreters des Privatsektors und der SNB statt</a:t>
            </a:r>
            <a:r>
              <a:rPr lang="de-CH" sz="1199" dirty="0" smtClean="0">
                <a:solidFill>
                  <a:srgbClr val="080808"/>
                </a:solidFill>
              </a:rPr>
              <a:t>. </a:t>
            </a:r>
            <a:r>
              <a:rPr lang="de-CH" sz="1199" dirty="0" smtClean="0">
                <a:solidFill>
                  <a:schemeClr val="tx1"/>
                </a:solidFill>
              </a:rPr>
              <a:t>Die SNB nimmt dabei die Rolle eines Moderators ein und führt das Fachsekretariat</a:t>
            </a:r>
            <a:r>
              <a:rPr lang="de-CH" sz="1199" dirty="0" smtClean="0">
                <a:solidFill>
                  <a:schemeClr val="tx1"/>
                </a:solidFill>
              </a:rPr>
              <a:t>.</a:t>
            </a:r>
            <a:r>
              <a:rPr lang="de-CH" sz="1199" dirty="0">
                <a:solidFill>
                  <a:srgbClr val="080808"/>
                </a:solidFill>
              </a:rPr>
              <a:t> Die NAG wird aufgelöst, sobald der Übergang zum SARON im Wesentlichen </a:t>
            </a:r>
            <a:r>
              <a:rPr lang="de-CH" sz="1199">
                <a:solidFill>
                  <a:srgbClr val="080808"/>
                </a:solidFill>
              </a:rPr>
              <a:t>abgeschlossen </a:t>
            </a:r>
            <a:r>
              <a:rPr lang="de-CH" sz="1199" smtClean="0">
                <a:solidFill>
                  <a:srgbClr val="080808"/>
                </a:solidFill>
              </a:rPr>
              <a:t>ist.</a:t>
            </a:r>
            <a:endParaRPr lang="de-CH" sz="1199" dirty="0" smtClean="0">
              <a:solidFill>
                <a:srgbClr val="080808"/>
              </a:solidFill>
            </a:endParaRPr>
          </a:p>
          <a:p>
            <a:pPr algn="just" defTabSz="1219017">
              <a:spcAft>
                <a:spcPts val="600"/>
              </a:spcAft>
            </a:pPr>
            <a:r>
              <a:rPr lang="de-CH" sz="1199" dirty="0" smtClean="0">
                <a:solidFill>
                  <a:srgbClr val="080808"/>
                </a:solidFill>
              </a:rPr>
              <a:t>Ursprünglich wurde die NAG im Jahr 2013 gegründet, um das TOIS-Fixing zu reformieren. Nach der erfolgreichen Ablösung des TOIS-Fixing durch den SARON, konzentriert sich die NAG seither auf den Übergang vom CHF LIBOR auf den SARON. Die Arbeitsgruppe besteht aus zwei Subgruppen, die sich mit der Ablösung des LIBOR in den Kredit- und Depositenmärkten (</a:t>
            </a:r>
            <a:r>
              <a:rPr lang="de-CH" sz="1199" dirty="0" err="1" smtClean="0">
                <a:solidFill>
                  <a:srgbClr val="080808"/>
                </a:solidFill>
                <a:hlinkClick r:id="rId3"/>
              </a:rPr>
              <a:t>ToR</a:t>
            </a:r>
            <a:r>
              <a:rPr lang="de-CH" sz="1199" dirty="0" smtClean="0">
                <a:solidFill>
                  <a:srgbClr val="080808"/>
                </a:solidFill>
                <a:hlinkClick r:id="rId3"/>
              </a:rPr>
              <a:t> Sub-NWG L&amp;D</a:t>
            </a:r>
            <a:r>
              <a:rPr lang="de-CH" sz="1199" dirty="0" smtClean="0">
                <a:solidFill>
                  <a:srgbClr val="080808"/>
                </a:solidFill>
              </a:rPr>
              <a:t>) sowie den Derivat- und Kapitalmärkten (</a:t>
            </a:r>
            <a:r>
              <a:rPr lang="de-CH" sz="1199" dirty="0" err="1" smtClean="0">
                <a:solidFill>
                  <a:srgbClr val="080808"/>
                </a:solidFill>
                <a:hlinkClick r:id="rId4"/>
              </a:rPr>
              <a:t>ToR</a:t>
            </a:r>
            <a:r>
              <a:rPr lang="de-CH" sz="1199" dirty="0" smtClean="0">
                <a:solidFill>
                  <a:srgbClr val="080808"/>
                </a:solidFill>
                <a:hlinkClick r:id="rId4"/>
              </a:rPr>
              <a:t> Sub-NWG D&amp;C</a:t>
            </a:r>
            <a:r>
              <a:rPr lang="de-CH" sz="1199" dirty="0" smtClean="0">
                <a:solidFill>
                  <a:srgbClr val="080808"/>
                </a:solidFill>
              </a:rPr>
              <a:t>) befassen (Abbildung 9).</a:t>
            </a:r>
            <a:endParaRPr lang="de-CH" sz="1199" dirty="0">
              <a:solidFill>
                <a:srgbClr val="FF0000"/>
              </a:solidFill>
            </a:endParaRPr>
          </a:p>
        </p:txBody>
      </p:sp>
      <p:sp>
        <p:nvSpPr>
          <p:cNvPr id="26" name="Rectangle 25"/>
          <p:cNvSpPr/>
          <p:nvPr/>
        </p:nvSpPr>
        <p:spPr>
          <a:xfrm>
            <a:off x="6393403" y="803538"/>
            <a:ext cx="5371782" cy="2319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just" defTabSz="1219017">
              <a:spcAft>
                <a:spcPts val="600"/>
              </a:spcAft>
            </a:pPr>
            <a:r>
              <a:rPr lang="de-CH" sz="1199" dirty="0" smtClean="0">
                <a:solidFill>
                  <a:srgbClr val="080808"/>
                </a:solidFill>
              </a:rPr>
              <a:t>In der NAG sind alle für die Ablösung des LIBOR relevanten Interessengruppen vertreten. </a:t>
            </a:r>
            <a:r>
              <a:rPr lang="de-CH" sz="1199" dirty="0" smtClean="0">
                <a:solidFill>
                  <a:schemeClr val="tx1"/>
                </a:solidFill>
              </a:rPr>
              <a:t>Zurzeit besteht sie aus Vertretern von Banken, Versicherungen, </a:t>
            </a:r>
            <a:r>
              <a:rPr lang="de-CH" sz="1199" dirty="0" err="1" smtClean="0">
                <a:solidFill>
                  <a:schemeClr val="tx1"/>
                </a:solidFill>
              </a:rPr>
              <a:t>Corporates</a:t>
            </a:r>
            <a:r>
              <a:rPr lang="de-CH" sz="1199" dirty="0" smtClean="0">
                <a:solidFill>
                  <a:schemeClr val="tx1"/>
                </a:solidFill>
              </a:rPr>
              <a:t>, Betreibern von Finanzmarktinfrastrukturen, internationalen Organisationen, öffentlichen Einrichtungen und Interessenverbänden.</a:t>
            </a:r>
          </a:p>
          <a:p>
            <a:pPr algn="just" defTabSz="1219017">
              <a:spcAft>
                <a:spcPts val="600"/>
              </a:spcAft>
            </a:pPr>
            <a:r>
              <a:rPr lang="de-CH" sz="1199" dirty="0" smtClean="0">
                <a:solidFill>
                  <a:srgbClr val="080808"/>
                </a:solidFill>
              </a:rPr>
              <a:t>Die NAG steht zudem in regelmässigem Austausch mit Arbeitsgruppen in anderen Währungsräumen um internationale Reformbemühungen zu koordinieren und relevante Informationen auszutauschen.</a:t>
            </a:r>
          </a:p>
          <a:p>
            <a:pPr algn="just" defTabSz="1219017">
              <a:spcAft>
                <a:spcPts val="600"/>
              </a:spcAft>
            </a:pPr>
            <a:r>
              <a:rPr lang="de-CH" sz="1199" dirty="0" smtClean="0">
                <a:solidFill>
                  <a:srgbClr val="080808"/>
                </a:solidFill>
              </a:rPr>
              <a:t>Im Bereich der Cross-Currency </a:t>
            </a:r>
            <a:r>
              <a:rPr lang="de-CH" sz="1199" dirty="0">
                <a:solidFill>
                  <a:srgbClr val="080808"/>
                </a:solidFill>
              </a:rPr>
              <a:t>S</a:t>
            </a:r>
            <a:r>
              <a:rPr lang="de-CH" sz="1199" dirty="0" smtClean="0">
                <a:solidFill>
                  <a:srgbClr val="080808"/>
                </a:solidFill>
              </a:rPr>
              <a:t>waps arbeitet die NAG in der internationalen Arbeitsgruppe unter der Leitung der amerikanischen Arbeitsgruppe (Alternative Reference Rates </a:t>
            </a:r>
            <a:r>
              <a:rPr lang="de-CH" sz="1199" dirty="0" err="1" smtClean="0">
                <a:solidFill>
                  <a:srgbClr val="080808"/>
                </a:solidFill>
              </a:rPr>
              <a:t>Committee</a:t>
            </a:r>
            <a:r>
              <a:rPr lang="de-CH" sz="1199" dirty="0" smtClean="0">
                <a:solidFill>
                  <a:srgbClr val="080808"/>
                </a:solidFill>
              </a:rPr>
              <a:t>) mit.</a:t>
            </a:r>
          </a:p>
          <a:p>
            <a:pPr algn="just" defTabSz="1219017">
              <a:spcAft>
                <a:spcPts val="600"/>
              </a:spcAft>
            </a:pPr>
            <a:endParaRPr lang="de-CH" sz="1199" dirty="0" smtClean="0">
              <a:solidFill>
                <a:srgbClr val="080808"/>
              </a:solidFill>
            </a:endParaRPr>
          </a:p>
          <a:p>
            <a:pPr algn="just" defTabSz="1219017">
              <a:spcAft>
                <a:spcPts val="600"/>
              </a:spcAft>
            </a:pPr>
            <a:endParaRPr lang="de-CH" sz="1199" dirty="0" smtClean="0">
              <a:solidFill>
                <a:schemeClr val="tx1"/>
              </a:solidFill>
            </a:endParaRPr>
          </a:p>
          <a:p>
            <a:pPr algn="just" defTabSz="1219017">
              <a:spcAft>
                <a:spcPts val="600"/>
              </a:spcAft>
            </a:pPr>
            <a:endParaRPr lang="de-CH" sz="1199" dirty="0">
              <a:solidFill>
                <a:srgbClr val="080808"/>
              </a:solidFill>
              <a:latin typeface="Arial"/>
            </a:endParaRPr>
          </a:p>
        </p:txBody>
      </p:sp>
      <p:sp>
        <p:nvSpPr>
          <p:cNvPr id="20" name="Rectangle 19"/>
          <p:cNvSpPr/>
          <p:nvPr/>
        </p:nvSpPr>
        <p:spPr>
          <a:xfrm>
            <a:off x="2049350" y="3246304"/>
            <a:ext cx="6254787" cy="400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dirty="0" smtClean="0">
                <a:solidFill>
                  <a:srgbClr val="080808"/>
                </a:solidFill>
                <a:latin typeface="Arial"/>
              </a:rPr>
              <a:t>Abbildung 9: Organisationsstruktur der NAG</a:t>
            </a:r>
            <a:endParaRPr lang="de-CH" sz="2399" dirty="0">
              <a:solidFill>
                <a:srgbClr val="080808"/>
              </a:solidFill>
              <a:latin typeface="Arial"/>
            </a:endParaRPr>
          </a:p>
        </p:txBody>
      </p:sp>
      <p:pic>
        <p:nvPicPr>
          <p:cNvPr id="3" name="Picture 2"/>
          <p:cNvPicPr>
            <a:picLocks noChangeAspect="1"/>
          </p:cNvPicPr>
          <p:nvPr/>
        </p:nvPicPr>
        <p:blipFill>
          <a:blip r:embed="rId5"/>
          <a:stretch>
            <a:fillRect/>
          </a:stretch>
        </p:blipFill>
        <p:spPr>
          <a:xfrm>
            <a:off x="2049350" y="3647141"/>
            <a:ext cx="7775394" cy="2680711"/>
          </a:xfrm>
          <a:prstGeom prst="rect">
            <a:avLst/>
          </a:prstGeom>
        </p:spPr>
      </p:pic>
    </p:spTree>
    <p:extLst>
      <p:ext uri="{BB962C8B-B14F-4D97-AF65-F5344CB8AC3E}">
        <p14:creationId xmlns:p14="http://schemas.microsoft.com/office/powerpoint/2010/main" val="1897582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5177"/>
            <a:ext cx="11328850" cy="1061485"/>
          </a:xfrm>
        </p:spPr>
        <p:txBody>
          <a:bodyPr/>
          <a:lstStyle/>
          <a:p>
            <a:r>
              <a:rPr lang="de-CH"/>
              <a:t>7. Meilensteine der NAG</a:t>
            </a:r>
            <a:endParaRPr lang="en-US"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13</a:t>
            </a:fld>
            <a:endParaRPr lang="de-CH" dirty="0">
              <a:latin typeface="Arial"/>
            </a:endParaRPr>
          </a:p>
        </p:txBody>
      </p:sp>
      <p:cxnSp>
        <p:nvCxnSpPr>
          <p:cNvPr id="68" name="Straight Connector 67"/>
          <p:cNvCxnSpPr>
            <a:stCxn id="82" idx="3"/>
          </p:cNvCxnSpPr>
          <p:nvPr/>
        </p:nvCxnSpPr>
        <p:spPr>
          <a:xfrm>
            <a:off x="1787702" y="908792"/>
            <a:ext cx="0" cy="5469151"/>
          </a:xfrm>
          <a:prstGeom prst="line">
            <a:avLst/>
          </a:prstGeom>
          <a:ln w="317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482150" y="764868"/>
            <a:ext cx="11283036" cy="5623494"/>
            <a:chOff x="482400" y="645006"/>
            <a:chExt cx="11288913" cy="5626423"/>
          </a:xfrm>
        </p:grpSpPr>
        <p:sp>
          <p:nvSpPr>
            <p:cNvPr id="52" name="Rectangle 51"/>
            <p:cNvSpPr/>
            <p:nvPr/>
          </p:nvSpPr>
          <p:spPr>
            <a:xfrm>
              <a:off x="482400" y="5821429"/>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Juni 2013</a:t>
              </a:r>
              <a:endParaRPr lang="de-CH" sz="1199" b="1" dirty="0">
                <a:solidFill>
                  <a:srgbClr val="080808"/>
                </a:solidFill>
                <a:latin typeface="Arial"/>
              </a:endParaRPr>
            </a:p>
          </p:txBody>
        </p:sp>
        <p:sp>
          <p:nvSpPr>
            <p:cNvPr id="53" name="Rectangle 52"/>
            <p:cNvSpPr/>
            <p:nvPr/>
          </p:nvSpPr>
          <p:spPr>
            <a:xfrm>
              <a:off x="2066727" y="5731429"/>
              <a:ext cx="9704585" cy="540000"/>
            </a:xfrm>
            <a:prstGeom prst="rect">
              <a:avLst/>
            </a:prstGeom>
            <a:solidFill>
              <a:schemeClr val="accent1">
                <a:lumMod val="20000"/>
                <a:lumOff val="80000"/>
              </a:schemeClr>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Die NAG wird gegründet, um das TOIS-Fixing zu reformieren.</a:t>
              </a:r>
              <a:endParaRPr lang="de-CH" sz="1199" strike="sngStrike" dirty="0">
                <a:solidFill>
                  <a:srgbClr val="FF0000"/>
                </a:solidFill>
                <a:latin typeface="Arial"/>
              </a:endParaRPr>
            </a:p>
          </p:txBody>
        </p:sp>
        <p:sp>
          <p:nvSpPr>
            <p:cNvPr id="54" name="Rectangle 53"/>
            <p:cNvSpPr/>
            <p:nvPr/>
          </p:nvSpPr>
          <p:spPr>
            <a:xfrm>
              <a:off x="482400" y="5128462"/>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Januar 2016</a:t>
              </a:r>
              <a:endParaRPr lang="de-CH" sz="1199" b="1" dirty="0">
                <a:solidFill>
                  <a:srgbClr val="080808"/>
                </a:solidFill>
                <a:latin typeface="Arial"/>
              </a:endParaRPr>
            </a:p>
          </p:txBody>
        </p:sp>
        <p:sp>
          <p:nvSpPr>
            <p:cNvPr id="55" name="Rectangle 54"/>
            <p:cNvSpPr/>
            <p:nvPr/>
          </p:nvSpPr>
          <p:spPr>
            <a:xfrm>
              <a:off x="2066728" y="4935627"/>
              <a:ext cx="9704585" cy="673330"/>
            </a:xfrm>
            <a:prstGeom prst="rect">
              <a:avLst/>
            </a:prstGeom>
            <a:solidFill>
              <a:schemeClr val="tx1">
                <a:lumMod val="10000"/>
                <a:lumOff val="9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Die NAG beschliesst, die Reformbemühungen auf den SARON als Alternative zum TOIS-Fixing zu konzentrieren. Zwischen 2013 und 2016 wurden mehrere Reformversuche mit Blick auf das TOIS-Fixing unternommen (</a:t>
              </a:r>
              <a:r>
                <a:rPr lang="de-CH" sz="1199" dirty="0" smtClean="0">
                  <a:solidFill>
                    <a:srgbClr val="080808"/>
                  </a:solidFill>
                  <a:latin typeface="Arial"/>
                  <a:hlinkClick r:id="rId3"/>
                </a:rPr>
                <a:t>Zusammenfassung</a:t>
              </a:r>
              <a:r>
                <a:rPr lang="de-CH" sz="1199" dirty="0" smtClean="0">
                  <a:solidFill>
                    <a:srgbClr val="080808"/>
                  </a:solidFill>
                  <a:latin typeface="Arial"/>
                </a:rPr>
                <a:t>). Es stellte sich jedoch heraus, dass diese Bemühungen nicht ausreichten, um langfristig einen robusten Referenzzinssatz zu erhalten.</a:t>
              </a:r>
              <a:endParaRPr lang="de-CH" sz="1199" dirty="0">
                <a:solidFill>
                  <a:srgbClr val="080808"/>
                </a:solidFill>
                <a:latin typeface="Arial"/>
              </a:endParaRPr>
            </a:p>
          </p:txBody>
        </p:sp>
        <p:sp>
          <p:nvSpPr>
            <p:cNvPr id="58" name="Rectangle 57"/>
            <p:cNvSpPr/>
            <p:nvPr/>
          </p:nvSpPr>
          <p:spPr>
            <a:xfrm>
              <a:off x="482400" y="4465069"/>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November 2016</a:t>
              </a:r>
              <a:endParaRPr lang="de-CH" sz="1199" b="1" dirty="0">
                <a:solidFill>
                  <a:srgbClr val="080808"/>
                </a:solidFill>
                <a:latin typeface="Arial"/>
              </a:endParaRPr>
            </a:p>
          </p:txBody>
        </p:sp>
        <p:sp>
          <p:nvSpPr>
            <p:cNvPr id="59" name="Rectangle 58"/>
            <p:cNvSpPr/>
            <p:nvPr/>
          </p:nvSpPr>
          <p:spPr>
            <a:xfrm>
              <a:off x="2066728" y="4439731"/>
              <a:ext cx="9704585" cy="373424"/>
            </a:xfrm>
            <a:prstGeom prst="rect">
              <a:avLst/>
            </a:prstGeom>
            <a:solidFill>
              <a:schemeClr val="tx1">
                <a:lumMod val="10000"/>
                <a:lumOff val="9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Das Verwaltungsgremium des TOIS-Fixing, ACI Suisse, gab bekannt, dass das TOIS-Fixing per Dezember 2017 eingestellt wird.</a:t>
              </a:r>
              <a:endParaRPr lang="de-CH" sz="1199" dirty="0">
                <a:solidFill>
                  <a:srgbClr val="080808"/>
                </a:solidFill>
                <a:latin typeface="Arial"/>
              </a:endParaRPr>
            </a:p>
          </p:txBody>
        </p:sp>
        <p:sp>
          <p:nvSpPr>
            <p:cNvPr id="60" name="Rectangle 59"/>
            <p:cNvSpPr/>
            <p:nvPr/>
          </p:nvSpPr>
          <p:spPr>
            <a:xfrm>
              <a:off x="482400" y="3722223"/>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Oktober 2017</a:t>
              </a:r>
              <a:endParaRPr lang="de-CH" sz="1199" b="1" dirty="0">
                <a:solidFill>
                  <a:srgbClr val="080808"/>
                </a:solidFill>
                <a:latin typeface="Arial"/>
              </a:endParaRPr>
            </a:p>
          </p:txBody>
        </p:sp>
        <p:sp>
          <p:nvSpPr>
            <p:cNvPr id="61" name="Rectangle 60"/>
            <p:cNvSpPr/>
            <p:nvPr/>
          </p:nvSpPr>
          <p:spPr>
            <a:xfrm>
              <a:off x="2066728" y="3479272"/>
              <a:ext cx="9704585" cy="837987"/>
            </a:xfrm>
            <a:prstGeom prst="rect">
              <a:avLst/>
            </a:prstGeom>
            <a:solidFill>
              <a:schemeClr val="accent1">
                <a:lumMod val="20000"/>
                <a:lumOff val="80000"/>
              </a:schemeClr>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Die NAG empfiehlt den SARON als Alternative zum CHF LIBOR und bildet zwei Subgruppen, die eine mögliche Ablösung des LIBOR in den Kredit- und Depositenmärkten (</a:t>
              </a:r>
              <a:r>
                <a:rPr lang="de-CH" sz="1199" dirty="0" err="1" smtClean="0">
                  <a:solidFill>
                    <a:srgbClr val="080808"/>
                  </a:solidFill>
                  <a:latin typeface="Arial"/>
                  <a:hlinkClick r:id="rId4"/>
                </a:rPr>
                <a:t>ToR</a:t>
              </a:r>
              <a:r>
                <a:rPr lang="de-CH" sz="1199" dirty="0" smtClean="0">
                  <a:solidFill>
                    <a:srgbClr val="080808"/>
                  </a:solidFill>
                  <a:latin typeface="Arial"/>
                  <a:hlinkClick r:id="rId4"/>
                </a:rPr>
                <a:t> Sub-NWG L&amp;D</a:t>
              </a:r>
              <a:r>
                <a:rPr lang="de-CH" sz="1199" dirty="0" smtClean="0">
                  <a:solidFill>
                    <a:srgbClr val="080808"/>
                  </a:solidFill>
                  <a:latin typeface="Arial"/>
                </a:rPr>
                <a:t>) sowie den Termin- und Kapitalmärkten (</a:t>
              </a:r>
              <a:r>
                <a:rPr lang="de-CH" sz="1199" dirty="0" err="1" smtClean="0">
                  <a:solidFill>
                    <a:srgbClr val="080808"/>
                  </a:solidFill>
                  <a:latin typeface="Arial"/>
                  <a:hlinkClick r:id="rId5"/>
                </a:rPr>
                <a:t>ToR</a:t>
              </a:r>
              <a:r>
                <a:rPr lang="de-CH" sz="1199" dirty="0" smtClean="0">
                  <a:solidFill>
                    <a:srgbClr val="080808"/>
                  </a:solidFill>
                  <a:latin typeface="Arial"/>
                  <a:hlinkClick r:id="rId5"/>
                </a:rPr>
                <a:t> Sub-NWG D&amp;C</a:t>
              </a:r>
              <a:r>
                <a:rPr lang="de-CH" sz="1199" dirty="0" smtClean="0">
                  <a:solidFill>
                    <a:srgbClr val="080808"/>
                  </a:solidFill>
                  <a:latin typeface="Arial"/>
                </a:rPr>
                <a:t>) untersuchen sollen.</a:t>
              </a:r>
            </a:p>
            <a:p>
              <a:pPr marL="171364" indent="-171364" defTabSz="1219017">
                <a:buFont typeface="Arial" panose="020B0604020202020204" pitchFamily="34" charset="0"/>
                <a:buChar char="•"/>
              </a:pPr>
              <a:r>
                <a:rPr lang="de-CH" sz="1199" dirty="0" smtClean="0">
                  <a:solidFill>
                    <a:srgbClr val="080808"/>
                  </a:solidFill>
                  <a:latin typeface="Arial"/>
                </a:rPr>
                <a:t>LCH und </a:t>
              </a:r>
              <a:r>
                <a:rPr lang="de-CH" sz="1199" dirty="0" err="1" smtClean="0">
                  <a:solidFill>
                    <a:srgbClr val="080808"/>
                  </a:solidFill>
                  <a:latin typeface="Arial"/>
                </a:rPr>
                <a:t>Eurex</a:t>
              </a:r>
              <a:r>
                <a:rPr lang="de-CH" sz="1199" dirty="0" smtClean="0">
                  <a:solidFill>
                    <a:srgbClr val="080808"/>
                  </a:solidFill>
                  <a:latin typeface="Arial"/>
                </a:rPr>
                <a:t> beginnen mit dem Clearing von SARON Swaps</a:t>
              </a:r>
              <a:r>
                <a:rPr lang="de-CH" sz="1199" dirty="0" smtClean="0">
                  <a:solidFill>
                    <a:schemeClr val="tx1"/>
                  </a:solidFill>
                  <a:latin typeface="Arial"/>
                </a:rPr>
                <a:t>.</a:t>
              </a:r>
              <a:endParaRPr lang="de-CH" sz="1199" strike="sngStrike" dirty="0">
                <a:solidFill>
                  <a:schemeClr val="tx1"/>
                </a:solidFill>
                <a:latin typeface="Arial"/>
              </a:endParaRPr>
            </a:p>
          </p:txBody>
        </p:sp>
        <p:sp>
          <p:nvSpPr>
            <p:cNvPr id="62" name="Rectangle 61"/>
            <p:cNvSpPr/>
            <p:nvPr/>
          </p:nvSpPr>
          <p:spPr>
            <a:xfrm>
              <a:off x="482400" y="3001139"/>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Dezember 2017</a:t>
              </a:r>
              <a:endParaRPr lang="de-CH" sz="1199" b="1" dirty="0">
                <a:solidFill>
                  <a:srgbClr val="080808"/>
                </a:solidFill>
                <a:latin typeface="Arial"/>
              </a:endParaRPr>
            </a:p>
          </p:txBody>
        </p:sp>
        <p:sp>
          <p:nvSpPr>
            <p:cNvPr id="63" name="Rectangle 62"/>
            <p:cNvSpPr/>
            <p:nvPr/>
          </p:nvSpPr>
          <p:spPr>
            <a:xfrm>
              <a:off x="2066728" y="2983376"/>
              <a:ext cx="9704585" cy="373424"/>
            </a:xfrm>
            <a:prstGeom prst="rect">
              <a:avLst/>
            </a:prstGeom>
            <a:solidFill>
              <a:schemeClr val="tx1">
                <a:lumMod val="10000"/>
                <a:lumOff val="9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Das TOIS-Fixing wird eingestellt.</a:t>
              </a:r>
              <a:endParaRPr lang="de-CH" sz="1199" dirty="0">
                <a:solidFill>
                  <a:srgbClr val="080808"/>
                </a:solidFill>
                <a:latin typeface="Arial"/>
              </a:endParaRPr>
            </a:p>
          </p:txBody>
        </p:sp>
        <p:sp>
          <p:nvSpPr>
            <p:cNvPr id="64" name="Rectangle 63"/>
            <p:cNvSpPr/>
            <p:nvPr/>
          </p:nvSpPr>
          <p:spPr>
            <a:xfrm>
              <a:off x="482400" y="2498726"/>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Juni 2018</a:t>
              </a:r>
              <a:endParaRPr lang="de-CH" sz="1199" b="1" dirty="0">
                <a:solidFill>
                  <a:srgbClr val="080808"/>
                </a:solidFill>
                <a:latin typeface="Arial"/>
              </a:endParaRPr>
            </a:p>
          </p:txBody>
        </p:sp>
        <p:sp>
          <p:nvSpPr>
            <p:cNvPr id="65" name="Rectangle 64"/>
            <p:cNvSpPr/>
            <p:nvPr/>
          </p:nvSpPr>
          <p:spPr>
            <a:xfrm>
              <a:off x="2066728" y="2487480"/>
              <a:ext cx="9704585" cy="373424"/>
            </a:xfrm>
            <a:prstGeom prst="rect">
              <a:avLst/>
            </a:prstGeom>
            <a:solidFill>
              <a:schemeClr val="accent1">
                <a:lumMod val="20000"/>
                <a:lumOff val="80000"/>
              </a:schemeClr>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Die NAG veröffentlicht empfohlene Spezifikationen für SARON Futures (</a:t>
              </a:r>
              <a:r>
                <a:rPr lang="de-CH" sz="1199" dirty="0" smtClean="0">
                  <a:solidFill>
                    <a:srgbClr val="080808"/>
                  </a:solidFill>
                  <a:latin typeface="Arial"/>
                  <a:hlinkClick r:id="rId6"/>
                </a:rPr>
                <a:t>Term Sheet</a:t>
              </a:r>
              <a:r>
                <a:rPr lang="de-CH" sz="1199" dirty="0" smtClean="0">
                  <a:solidFill>
                    <a:srgbClr val="080808"/>
                  </a:solidFill>
                  <a:latin typeface="Arial"/>
                </a:rPr>
                <a:t>).</a:t>
              </a:r>
              <a:endParaRPr lang="de-CH" sz="1199" dirty="0">
                <a:solidFill>
                  <a:srgbClr val="080808"/>
                </a:solidFill>
                <a:latin typeface="Arial"/>
              </a:endParaRPr>
            </a:p>
          </p:txBody>
        </p:sp>
        <p:sp>
          <p:nvSpPr>
            <p:cNvPr id="66" name="Rectangle 65"/>
            <p:cNvSpPr/>
            <p:nvPr/>
          </p:nvSpPr>
          <p:spPr>
            <a:xfrm>
              <a:off x="482400" y="1733127"/>
              <a:ext cx="12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1199" b="1" dirty="0" smtClean="0">
                  <a:solidFill>
                    <a:srgbClr val="080808"/>
                  </a:solidFill>
                  <a:latin typeface="Arial"/>
                </a:rPr>
                <a:t>Oktober 2018</a:t>
              </a:r>
              <a:endParaRPr lang="de-CH" sz="1199" b="1" dirty="0">
                <a:solidFill>
                  <a:srgbClr val="080808"/>
                </a:solidFill>
                <a:latin typeface="Arial"/>
              </a:endParaRPr>
            </a:p>
          </p:txBody>
        </p:sp>
        <p:sp>
          <p:nvSpPr>
            <p:cNvPr id="67" name="Rectangle 66"/>
            <p:cNvSpPr/>
            <p:nvPr/>
          </p:nvSpPr>
          <p:spPr>
            <a:xfrm>
              <a:off x="2066728" y="1364628"/>
              <a:ext cx="9704585" cy="1000380"/>
            </a:xfrm>
            <a:prstGeom prst="rect">
              <a:avLst/>
            </a:prstGeom>
            <a:solidFill>
              <a:schemeClr val="accent1">
                <a:lumMod val="20000"/>
                <a:lumOff val="80000"/>
              </a:schemeClr>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Die NAG empfiehlt, wo immer möglich einen </a:t>
              </a:r>
              <a:r>
                <a:rPr lang="de-CH" sz="1199" dirty="0" smtClean="0">
                  <a:solidFill>
                    <a:srgbClr val="080808"/>
                  </a:solidFill>
                  <a:latin typeface="Arial"/>
                  <a:hlinkClick r:id="rId7"/>
                </a:rPr>
                <a:t>aufgezinsten SARON </a:t>
              </a:r>
              <a:r>
                <a:rPr lang="de-CH" sz="1199" dirty="0" smtClean="0">
                  <a:solidFill>
                    <a:srgbClr val="080808"/>
                  </a:solidFill>
                  <a:latin typeface="Arial"/>
                </a:rPr>
                <a:t>als alternativen Termin-Referenzzinssatz zu verwenden. Nach Ansicht der NAG ist es unwahrscheinlich, dass ein robustes Termin-Fixing basierend auf SARON-Derivaten machbar sein wird. </a:t>
              </a:r>
            </a:p>
            <a:p>
              <a:pPr marL="171364" indent="-171364" defTabSz="1219017">
                <a:buFont typeface="Arial" panose="020B0604020202020204" pitchFamily="34" charset="0"/>
                <a:buChar char="•"/>
              </a:pPr>
              <a:r>
                <a:rPr lang="de-CH" sz="1199" dirty="0" smtClean="0">
                  <a:solidFill>
                    <a:srgbClr val="080808"/>
                  </a:solidFill>
                  <a:latin typeface="Arial"/>
                </a:rPr>
                <a:t>Die NAG veröffentlicht eine </a:t>
              </a:r>
              <a:r>
                <a:rPr lang="de-CH" sz="1199" dirty="0" smtClean="0">
                  <a:solidFill>
                    <a:srgbClr val="080808"/>
                  </a:solidFill>
                  <a:latin typeface="Arial"/>
                  <a:hlinkClick r:id="rId8"/>
                </a:rPr>
                <a:t>Checkliste</a:t>
              </a:r>
              <a:r>
                <a:rPr lang="de-CH" sz="1199" dirty="0" smtClean="0">
                  <a:solidFill>
                    <a:srgbClr val="080808"/>
                  </a:solidFill>
                  <a:latin typeface="Arial"/>
                </a:rPr>
                <a:t>, die Marktteilnehmer dabei unterstützen soll, sich für die Ablösung des LIBOR vorzubereiten, und diskutiert einen Vorschlag für eine </a:t>
              </a:r>
              <a:r>
                <a:rPr lang="de-CH" sz="1199" dirty="0" smtClean="0">
                  <a:solidFill>
                    <a:srgbClr val="080808"/>
                  </a:solidFill>
                  <a:latin typeface="Arial"/>
                  <a:hlinkClick r:id="rId7"/>
                </a:rPr>
                <a:t>Mustervorlage einer Rückfallklausel </a:t>
              </a:r>
              <a:r>
                <a:rPr lang="de-CH" sz="1199" dirty="0" smtClean="0">
                  <a:solidFill>
                    <a:srgbClr val="080808"/>
                  </a:solidFill>
                  <a:latin typeface="Arial"/>
                </a:rPr>
                <a:t>für Retail</a:t>
              </a:r>
              <a:r>
                <a:rPr lang="de-CH" sz="1199" dirty="0">
                  <a:solidFill>
                    <a:srgbClr val="080808"/>
                  </a:solidFill>
                  <a:latin typeface="Arial"/>
                </a:rPr>
                <a:t>v</a:t>
              </a:r>
              <a:r>
                <a:rPr lang="de-CH" sz="1199" dirty="0" smtClean="0">
                  <a:solidFill>
                    <a:srgbClr val="080808"/>
                  </a:solidFill>
                  <a:latin typeface="Arial"/>
                </a:rPr>
                <a:t>erträge.</a:t>
              </a:r>
            </a:p>
            <a:p>
              <a:pPr marL="171364" indent="-171364" defTabSz="1219017">
                <a:buFont typeface="Arial" panose="020B0604020202020204" pitchFamily="34" charset="0"/>
                <a:buChar char="•"/>
              </a:pPr>
              <a:r>
                <a:rPr lang="de-CH" sz="1199" dirty="0" smtClean="0">
                  <a:solidFill>
                    <a:srgbClr val="080808"/>
                  </a:solidFill>
                  <a:latin typeface="Arial"/>
                </a:rPr>
                <a:t>Der Handel mit SARON Futures an der </a:t>
              </a:r>
              <a:r>
                <a:rPr lang="de-CH" sz="1199" dirty="0" err="1" smtClean="0">
                  <a:solidFill>
                    <a:srgbClr val="080808"/>
                  </a:solidFill>
                  <a:latin typeface="Arial"/>
                </a:rPr>
                <a:t>Eurex</a:t>
              </a:r>
              <a:r>
                <a:rPr lang="de-CH" sz="1199" dirty="0" smtClean="0">
                  <a:solidFill>
                    <a:srgbClr val="080808"/>
                  </a:solidFill>
                  <a:latin typeface="Arial"/>
                </a:rPr>
                <a:t> beginnt im Oktober 2018.</a:t>
              </a:r>
              <a:endParaRPr lang="de-CH" sz="1199" dirty="0">
                <a:solidFill>
                  <a:srgbClr val="080808"/>
                </a:solidFill>
                <a:latin typeface="Arial"/>
              </a:endParaRPr>
            </a:p>
          </p:txBody>
        </p:sp>
        <p:sp>
          <p:nvSpPr>
            <p:cNvPr id="69" name="Oval 68"/>
            <p:cNvSpPr/>
            <p:nvPr/>
          </p:nvSpPr>
          <p:spPr>
            <a:xfrm>
              <a:off x="1705771" y="1816681"/>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73" name="Oval 72"/>
            <p:cNvSpPr/>
            <p:nvPr/>
          </p:nvSpPr>
          <p:spPr>
            <a:xfrm>
              <a:off x="1706400" y="2588726"/>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74" name="Oval 73"/>
            <p:cNvSpPr/>
            <p:nvPr/>
          </p:nvSpPr>
          <p:spPr>
            <a:xfrm>
              <a:off x="1706400" y="3084377"/>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75" name="Oval 74"/>
            <p:cNvSpPr/>
            <p:nvPr/>
          </p:nvSpPr>
          <p:spPr>
            <a:xfrm>
              <a:off x="1706400" y="3780973"/>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76" name="Oval 75"/>
            <p:cNvSpPr/>
            <p:nvPr/>
          </p:nvSpPr>
          <p:spPr>
            <a:xfrm>
              <a:off x="1706400" y="4545210"/>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77" name="Oval 76"/>
            <p:cNvSpPr/>
            <p:nvPr/>
          </p:nvSpPr>
          <p:spPr>
            <a:xfrm>
              <a:off x="1706400" y="5218462"/>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78" name="Oval 77"/>
            <p:cNvSpPr/>
            <p:nvPr/>
          </p:nvSpPr>
          <p:spPr>
            <a:xfrm>
              <a:off x="1706400" y="5911429"/>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82" name="Isosceles Triangle 81"/>
            <p:cNvSpPr/>
            <p:nvPr/>
          </p:nvSpPr>
          <p:spPr>
            <a:xfrm>
              <a:off x="1734633" y="645006"/>
              <a:ext cx="108000" cy="144000"/>
            </a:xfrm>
            <a:prstGeom prst="triangl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sp>
          <p:nvSpPr>
            <p:cNvPr id="30" name="Rectangle 29"/>
            <p:cNvSpPr/>
            <p:nvPr/>
          </p:nvSpPr>
          <p:spPr>
            <a:xfrm>
              <a:off x="2066726" y="765498"/>
              <a:ext cx="9704585" cy="511631"/>
            </a:xfrm>
            <a:prstGeom prst="rect">
              <a:avLst/>
            </a:prstGeom>
            <a:solidFill>
              <a:schemeClr val="accent1">
                <a:lumMod val="20000"/>
                <a:lumOff val="80000"/>
              </a:schemeClr>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79906" rIns="179906" anchor="ctr"/>
            <a:lstStyle/>
            <a:p>
              <a:pPr marL="171364" indent="-171364" defTabSz="1219017">
                <a:buFont typeface="Arial" panose="020B0604020202020204" pitchFamily="34" charset="0"/>
                <a:buChar char="•"/>
              </a:pPr>
              <a:r>
                <a:rPr lang="de-CH" sz="1199" dirty="0" smtClean="0">
                  <a:solidFill>
                    <a:srgbClr val="080808"/>
                  </a:solidFill>
                  <a:latin typeface="Arial"/>
                </a:rPr>
                <a:t>Die NAG empfiehlt Marktteilnehmern, die </a:t>
              </a:r>
              <a:r>
                <a:rPr lang="de-CH" sz="1199" dirty="0" smtClean="0">
                  <a:solidFill>
                    <a:schemeClr val="tx1"/>
                  </a:solidFill>
                  <a:latin typeface="Arial"/>
                  <a:hlinkClick r:id="rId9"/>
                </a:rPr>
                <a:t>Optionen zur Verwendung </a:t>
              </a:r>
              <a:r>
                <a:rPr lang="de-CH" sz="1199" dirty="0" smtClean="0">
                  <a:solidFill>
                    <a:srgbClr val="080808"/>
                  </a:solidFill>
                  <a:latin typeface="Arial"/>
                  <a:hlinkClick r:id="rId9"/>
                </a:rPr>
                <a:t>eines aufgezinsten SARON</a:t>
              </a:r>
              <a:r>
                <a:rPr lang="de-CH" sz="1199" dirty="0" smtClean="0">
                  <a:solidFill>
                    <a:srgbClr val="080808"/>
                  </a:solidFill>
                  <a:latin typeface="Arial"/>
                </a:rPr>
                <a:t> in Betracht zu ziehen und abzuwägen. Bankinstitute sollen zudem eigene Massnahmenpläne hinsichtlich ihrer Produktstrategie erarbeiten.</a:t>
              </a:r>
              <a:endParaRPr lang="de-CH" sz="1199" dirty="0">
                <a:solidFill>
                  <a:srgbClr val="080808"/>
                </a:solidFill>
                <a:latin typeface="Arial"/>
              </a:endParaRPr>
            </a:p>
          </p:txBody>
        </p:sp>
        <p:sp>
          <p:nvSpPr>
            <p:cNvPr id="31" name="Oval 30"/>
            <p:cNvSpPr/>
            <p:nvPr/>
          </p:nvSpPr>
          <p:spPr>
            <a:xfrm>
              <a:off x="1705771" y="931313"/>
              <a:ext cx="180000" cy="18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endParaRPr lang="de-CH" sz="2399" dirty="0">
                <a:solidFill>
                  <a:srgbClr val="FFFFFF"/>
                </a:solidFill>
                <a:latin typeface="Arial"/>
              </a:endParaRPr>
            </a:p>
          </p:txBody>
        </p:sp>
      </p:grpSp>
      <p:sp>
        <p:nvSpPr>
          <p:cNvPr id="39" name="Rectangle 38"/>
          <p:cNvSpPr/>
          <p:nvPr/>
        </p:nvSpPr>
        <p:spPr>
          <a:xfrm>
            <a:off x="486489" y="961072"/>
            <a:ext cx="1259344" cy="3598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en-US" sz="1199" b="1">
                <a:solidFill>
                  <a:srgbClr val="080808"/>
                </a:solidFill>
                <a:latin typeface="Arial"/>
              </a:rPr>
              <a:t>Februar 2019</a:t>
            </a:r>
          </a:p>
        </p:txBody>
      </p:sp>
    </p:spTree>
    <p:extLst>
      <p:ext uri="{BB962C8B-B14F-4D97-AF65-F5344CB8AC3E}">
        <p14:creationId xmlns:p14="http://schemas.microsoft.com/office/powerpoint/2010/main" val="824234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en-US" dirty="0"/>
              <a:t>8. </a:t>
            </a:r>
            <a:r>
              <a:rPr lang="de-CH" sz="2800" dirty="0"/>
              <a:t>Überblick über den internationalen Stand der </a:t>
            </a:r>
            <a:r>
              <a:rPr lang="de-CH" sz="2800" dirty="0" smtClean="0"/>
              <a:t>Reformarbeiten</a:t>
            </a:r>
            <a:endParaRPr lang="en-US"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14</a:t>
            </a:fld>
            <a:endParaRPr lang="de-CH" dirty="0">
              <a:latin typeface="Arial"/>
            </a:endParaRPr>
          </a:p>
        </p:txBody>
      </p:sp>
      <p:sp>
        <p:nvSpPr>
          <p:cNvPr id="6" name="Rectangle 5"/>
          <p:cNvSpPr/>
          <p:nvPr/>
        </p:nvSpPr>
        <p:spPr>
          <a:xfrm>
            <a:off x="1647083" y="3704910"/>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Publiziert seit 3. April 2018</a:t>
            </a:r>
            <a:endParaRPr lang="de-CH" sz="1199" dirty="0">
              <a:solidFill>
                <a:srgbClr val="080808"/>
              </a:solidFill>
              <a:latin typeface="Arial"/>
            </a:endParaRPr>
          </a:p>
        </p:txBody>
      </p:sp>
      <p:sp>
        <p:nvSpPr>
          <p:cNvPr id="9" name="Rectangle 8"/>
          <p:cNvSpPr/>
          <p:nvPr/>
        </p:nvSpPr>
        <p:spPr>
          <a:xfrm>
            <a:off x="5748947" y="3704910"/>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Erwartet für Q4 2019</a:t>
            </a:r>
            <a:endParaRPr lang="de-CH" sz="1199" dirty="0">
              <a:solidFill>
                <a:srgbClr val="080808"/>
              </a:solidFill>
              <a:latin typeface="Arial"/>
            </a:endParaRPr>
          </a:p>
        </p:txBody>
      </p:sp>
      <p:sp>
        <p:nvSpPr>
          <p:cNvPr id="10" name="Rectangle 9"/>
          <p:cNvSpPr/>
          <p:nvPr/>
        </p:nvSpPr>
        <p:spPr>
          <a:xfrm>
            <a:off x="7799879" y="3704910"/>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Publiziert seit 2009</a:t>
            </a:r>
            <a:endParaRPr lang="de-CH" sz="1199" dirty="0">
              <a:solidFill>
                <a:srgbClr val="080808"/>
              </a:solidFill>
              <a:latin typeface="Arial"/>
            </a:endParaRPr>
          </a:p>
        </p:txBody>
      </p:sp>
      <p:sp>
        <p:nvSpPr>
          <p:cNvPr id="11" name="Rectangle 10"/>
          <p:cNvSpPr/>
          <p:nvPr/>
        </p:nvSpPr>
        <p:spPr>
          <a:xfrm>
            <a:off x="1647083" y="3094755"/>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Besicherte Tagesgelder</a:t>
            </a:r>
            <a:endParaRPr lang="de-CH" sz="1199" dirty="0">
              <a:solidFill>
                <a:srgbClr val="080808"/>
              </a:solidFill>
              <a:latin typeface="Arial"/>
            </a:endParaRPr>
          </a:p>
        </p:txBody>
      </p:sp>
      <p:sp>
        <p:nvSpPr>
          <p:cNvPr id="12" name="Rectangle 11"/>
          <p:cNvSpPr/>
          <p:nvPr/>
        </p:nvSpPr>
        <p:spPr>
          <a:xfrm>
            <a:off x="3698015" y="2483074"/>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SONIA (Sterling </a:t>
            </a:r>
            <a:r>
              <a:rPr lang="de-CH" sz="1199" dirty="0" err="1" smtClean="0">
                <a:solidFill>
                  <a:srgbClr val="080808"/>
                </a:solidFill>
                <a:latin typeface="Arial"/>
              </a:rPr>
              <a:t>Overnight</a:t>
            </a:r>
            <a:r>
              <a:rPr lang="de-CH" sz="1199" dirty="0" smtClean="0">
                <a:solidFill>
                  <a:srgbClr val="080808"/>
                </a:solidFill>
                <a:latin typeface="Arial"/>
              </a:rPr>
              <a:t> Interbank Average Rate)</a:t>
            </a:r>
            <a:endParaRPr lang="de-CH" sz="1199" dirty="0">
              <a:solidFill>
                <a:srgbClr val="080808"/>
              </a:solidFill>
              <a:latin typeface="Arial"/>
            </a:endParaRPr>
          </a:p>
        </p:txBody>
      </p:sp>
      <p:sp>
        <p:nvSpPr>
          <p:cNvPr id="13" name="Rectangle 12"/>
          <p:cNvSpPr/>
          <p:nvPr/>
        </p:nvSpPr>
        <p:spPr>
          <a:xfrm>
            <a:off x="5748947" y="2483074"/>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ESTER (Euro-Short Term Rate)</a:t>
            </a:r>
            <a:endParaRPr lang="de-CH" sz="1199" dirty="0">
              <a:solidFill>
                <a:srgbClr val="080808"/>
              </a:solidFill>
              <a:latin typeface="Arial"/>
            </a:endParaRPr>
          </a:p>
        </p:txBody>
      </p:sp>
      <p:sp>
        <p:nvSpPr>
          <p:cNvPr id="14" name="Rectangle 13"/>
          <p:cNvSpPr/>
          <p:nvPr/>
        </p:nvSpPr>
        <p:spPr>
          <a:xfrm>
            <a:off x="7799879" y="3094755"/>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Besicherte Tagesgelder</a:t>
            </a:r>
            <a:endParaRPr lang="de-CH" sz="1199" dirty="0">
              <a:solidFill>
                <a:srgbClr val="080808"/>
              </a:solidFill>
              <a:latin typeface="Arial"/>
            </a:endParaRPr>
          </a:p>
        </p:txBody>
      </p:sp>
      <p:sp>
        <p:nvSpPr>
          <p:cNvPr id="15" name="Rectangle 14"/>
          <p:cNvSpPr/>
          <p:nvPr/>
        </p:nvSpPr>
        <p:spPr>
          <a:xfrm>
            <a:off x="1647083" y="4316592"/>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Federal Reserve Bank </a:t>
            </a:r>
            <a:r>
              <a:rPr lang="de-CH" sz="1199" dirty="0" err="1" smtClean="0">
                <a:solidFill>
                  <a:srgbClr val="080808"/>
                </a:solidFill>
                <a:latin typeface="Arial"/>
              </a:rPr>
              <a:t>of</a:t>
            </a:r>
            <a:r>
              <a:rPr lang="de-CH" sz="1199" dirty="0" smtClean="0">
                <a:solidFill>
                  <a:srgbClr val="080808"/>
                </a:solidFill>
                <a:latin typeface="Arial"/>
              </a:rPr>
              <a:t> New York</a:t>
            </a:r>
            <a:endParaRPr lang="de-CH" sz="1199" dirty="0">
              <a:solidFill>
                <a:srgbClr val="080808"/>
              </a:solidFill>
              <a:latin typeface="Arial"/>
            </a:endParaRPr>
          </a:p>
        </p:txBody>
      </p:sp>
      <p:sp>
        <p:nvSpPr>
          <p:cNvPr id="16" name="Rectangle 15"/>
          <p:cNvSpPr/>
          <p:nvPr/>
        </p:nvSpPr>
        <p:spPr>
          <a:xfrm>
            <a:off x="3698015" y="4316592"/>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Bank </a:t>
            </a:r>
            <a:r>
              <a:rPr lang="de-CH" sz="1199" dirty="0" err="1" smtClean="0">
                <a:solidFill>
                  <a:srgbClr val="080808"/>
                </a:solidFill>
                <a:latin typeface="Arial"/>
              </a:rPr>
              <a:t>of</a:t>
            </a:r>
            <a:r>
              <a:rPr lang="de-CH" sz="1199" dirty="0" smtClean="0">
                <a:solidFill>
                  <a:srgbClr val="080808"/>
                </a:solidFill>
                <a:latin typeface="Arial"/>
              </a:rPr>
              <a:t> England</a:t>
            </a:r>
            <a:endParaRPr lang="de-CH" sz="1199" dirty="0">
              <a:solidFill>
                <a:srgbClr val="080808"/>
              </a:solidFill>
              <a:latin typeface="Arial"/>
            </a:endParaRPr>
          </a:p>
        </p:txBody>
      </p:sp>
      <p:sp>
        <p:nvSpPr>
          <p:cNvPr id="17" name="Rectangle 16"/>
          <p:cNvSpPr/>
          <p:nvPr/>
        </p:nvSpPr>
        <p:spPr>
          <a:xfrm>
            <a:off x="5748947" y="4316592"/>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Europäische Zentralbank</a:t>
            </a:r>
            <a:endParaRPr lang="de-CH" sz="1199" dirty="0">
              <a:solidFill>
                <a:srgbClr val="080808"/>
              </a:solidFill>
              <a:latin typeface="Arial"/>
            </a:endParaRPr>
          </a:p>
        </p:txBody>
      </p:sp>
      <p:sp>
        <p:nvSpPr>
          <p:cNvPr id="18" name="Rectangle 17"/>
          <p:cNvSpPr/>
          <p:nvPr/>
        </p:nvSpPr>
        <p:spPr>
          <a:xfrm>
            <a:off x="7799879" y="4316592"/>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SIX</a:t>
            </a:r>
            <a:endParaRPr lang="de-CH" sz="1199" dirty="0">
              <a:solidFill>
                <a:srgbClr val="080808"/>
              </a:solidFill>
              <a:latin typeface="Arial"/>
            </a:endParaRP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8905" y="1070743"/>
            <a:ext cx="1295325" cy="681667"/>
          </a:xfrm>
          <a:prstGeom prst="rect">
            <a:avLst/>
          </a:prstGeom>
        </p:spPr>
      </p:pic>
      <p:pic>
        <p:nvPicPr>
          <p:cNvPr id="20" name="Picture 19"/>
          <p:cNvPicPr preferRelativeResize="0">
            <a:picLocks/>
          </p:cNvPicPr>
          <p:nvPr/>
        </p:nvPicPr>
        <p:blipFill>
          <a:blip r:embed="rId4"/>
          <a:stretch>
            <a:fillRect/>
          </a:stretch>
        </p:blipFill>
        <p:spPr>
          <a:xfrm>
            <a:off x="4039837" y="1070743"/>
            <a:ext cx="1295325" cy="683644"/>
          </a:xfrm>
          <a:prstGeom prst="rect">
            <a:avLst/>
          </a:prstGeom>
        </p:spPr>
      </p:pic>
      <p:pic>
        <p:nvPicPr>
          <p:cNvPr id="21" name="Picture 20"/>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6090769" y="1070743"/>
            <a:ext cx="1295325" cy="682268"/>
          </a:xfrm>
          <a:prstGeom prst="rect">
            <a:avLst/>
          </a:prstGeom>
        </p:spPr>
      </p:pic>
      <p:sp>
        <p:nvSpPr>
          <p:cNvPr id="23" name="Rectangle 22"/>
          <p:cNvSpPr/>
          <p:nvPr/>
        </p:nvSpPr>
        <p:spPr>
          <a:xfrm>
            <a:off x="1647083" y="2483074"/>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SOFR (</a:t>
            </a:r>
            <a:r>
              <a:rPr lang="de-CH" sz="1199" dirty="0" err="1" smtClean="0">
                <a:solidFill>
                  <a:srgbClr val="080808"/>
                </a:solidFill>
                <a:latin typeface="Arial"/>
              </a:rPr>
              <a:t>Secured</a:t>
            </a:r>
            <a:r>
              <a:rPr lang="de-CH" sz="1199" dirty="0" smtClean="0">
                <a:solidFill>
                  <a:srgbClr val="080808"/>
                </a:solidFill>
                <a:latin typeface="Arial"/>
              </a:rPr>
              <a:t> </a:t>
            </a:r>
            <a:r>
              <a:rPr lang="de-CH" sz="1199" dirty="0" err="1" smtClean="0">
                <a:solidFill>
                  <a:srgbClr val="080808"/>
                </a:solidFill>
                <a:latin typeface="Arial"/>
              </a:rPr>
              <a:t>Overnight</a:t>
            </a:r>
            <a:r>
              <a:rPr lang="de-CH" sz="1199" dirty="0" smtClean="0">
                <a:solidFill>
                  <a:srgbClr val="080808"/>
                </a:solidFill>
                <a:latin typeface="Arial"/>
              </a:rPr>
              <a:t> </a:t>
            </a:r>
            <a:r>
              <a:rPr lang="de-CH" sz="1199" dirty="0" err="1" smtClean="0">
                <a:solidFill>
                  <a:srgbClr val="080808"/>
                </a:solidFill>
                <a:latin typeface="Arial"/>
              </a:rPr>
              <a:t>Financing</a:t>
            </a:r>
            <a:r>
              <a:rPr lang="de-CH" sz="1199" dirty="0" smtClean="0">
                <a:solidFill>
                  <a:srgbClr val="080808"/>
                </a:solidFill>
                <a:latin typeface="Arial"/>
              </a:rPr>
              <a:t> Rate)</a:t>
            </a:r>
            <a:endParaRPr lang="de-CH" sz="1199" dirty="0">
              <a:solidFill>
                <a:srgbClr val="080808"/>
              </a:solidFill>
              <a:latin typeface="Arial"/>
            </a:endParaRPr>
          </a:p>
        </p:txBody>
      </p:sp>
      <p:sp>
        <p:nvSpPr>
          <p:cNvPr id="24" name="Rectangle 23"/>
          <p:cNvSpPr/>
          <p:nvPr/>
        </p:nvSpPr>
        <p:spPr>
          <a:xfrm>
            <a:off x="3698015" y="1877476"/>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Working Group on Sterling </a:t>
            </a:r>
            <a:r>
              <a:rPr lang="de-CH" sz="1199" dirty="0" err="1" smtClean="0">
                <a:solidFill>
                  <a:srgbClr val="080808"/>
                </a:solidFill>
                <a:latin typeface="Arial"/>
              </a:rPr>
              <a:t>Risk</a:t>
            </a:r>
            <a:r>
              <a:rPr lang="de-CH" sz="1199" dirty="0" smtClean="0">
                <a:solidFill>
                  <a:srgbClr val="080808"/>
                </a:solidFill>
                <a:latin typeface="Arial"/>
              </a:rPr>
              <a:t>-Free Reference Rates</a:t>
            </a:r>
            <a:endParaRPr lang="de-CH" sz="1199" dirty="0">
              <a:solidFill>
                <a:srgbClr val="080808"/>
              </a:solidFill>
              <a:latin typeface="Arial"/>
            </a:endParaRPr>
          </a:p>
        </p:txBody>
      </p:sp>
      <p:sp>
        <p:nvSpPr>
          <p:cNvPr id="25" name="Rectangle 24"/>
          <p:cNvSpPr/>
          <p:nvPr/>
        </p:nvSpPr>
        <p:spPr>
          <a:xfrm>
            <a:off x="5748947" y="1877476"/>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de-CH" sz="1200" noProof="1" smtClean="0">
                <a:solidFill>
                  <a:schemeClr val="tx1"/>
                </a:solidFill>
              </a:rPr>
              <a:t>Working group on euro risk-free rates</a:t>
            </a:r>
            <a:endParaRPr lang="de-CH" sz="1200" noProof="1">
              <a:solidFill>
                <a:schemeClr val="tx1"/>
              </a:solidFill>
            </a:endParaRPr>
          </a:p>
        </p:txBody>
      </p:sp>
      <p:sp>
        <p:nvSpPr>
          <p:cNvPr id="26" name="Rectangle 25"/>
          <p:cNvSpPr/>
          <p:nvPr/>
        </p:nvSpPr>
        <p:spPr>
          <a:xfrm>
            <a:off x="7799879" y="1877476"/>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Nationale Arbeitsgruppe für Referenzzinssätze in Franken</a:t>
            </a:r>
            <a:endParaRPr lang="de-CH" sz="1199" dirty="0">
              <a:solidFill>
                <a:srgbClr val="080808"/>
              </a:solidFill>
              <a:latin typeface="Arial"/>
            </a:endParaRPr>
          </a:p>
        </p:txBody>
      </p:sp>
      <p:sp>
        <p:nvSpPr>
          <p:cNvPr id="28" name="Rectangle 27"/>
          <p:cNvSpPr/>
          <p:nvPr/>
        </p:nvSpPr>
        <p:spPr>
          <a:xfrm>
            <a:off x="3698015" y="3094755"/>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err="1" smtClean="0">
                <a:solidFill>
                  <a:srgbClr val="080808"/>
                </a:solidFill>
                <a:latin typeface="Arial"/>
              </a:rPr>
              <a:t>Unbesicherte</a:t>
            </a:r>
            <a:r>
              <a:rPr lang="de-CH" sz="1199" dirty="0" smtClean="0">
                <a:solidFill>
                  <a:srgbClr val="080808"/>
                </a:solidFill>
                <a:latin typeface="Arial"/>
              </a:rPr>
              <a:t> Tagesgelder</a:t>
            </a:r>
            <a:endParaRPr lang="de-CH" sz="1199" dirty="0">
              <a:solidFill>
                <a:srgbClr val="080808"/>
              </a:solidFill>
              <a:latin typeface="Arial"/>
            </a:endParaRPr>
          </a:p>
        </p:txBody>
      </p:sp>
      <p:sp>
        <p:nvSpPr>
          <p:cNvPr id="29" name="Rectangle 28"/>
          <p:cNvSpPr/>
          <p:nvPr/>
        </p:nvSpPr>
        <p:spPr>
          <a:xfrm>
            <a:off x="5748947" y="3094755"/>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err="1" smtClean="0">
                <a:solidFill>
                  <a:srgbClr val="080808"/>
                </a:solidFill>
                <a:latin typeface="Arial"/>
              </a:rPr>
              <a:t>Unbesicherte</a:t>
            </a:r>
            <a:r>
              <a:rPr lang="de-CH" sz="1199" dirty="0" smtClean="0">
                <a:solidFill>
                  <a:srgbClr val="080808"/>
                </a:solidFill>
                <a:latin typeface="Arial"/>
              </a:rPr>
              <a:t> Tagesgelder</a:t>
            </a:r>
            <a:endParaRPr lang="de-CH" sz="1199" dirty="0">
              <a:solidFill>
                <a:srgbClr val="080808"/>
              </a:solidFill>
              <a:latin typeface="Arial"/>
            </a:endParaRPr>
          </a:p>
        </p:txBody>
      </p:sp>
      <p:sp>
        <p:nvSpPr>
          <p:cNvPr id="31" name="Rectangle 30"/>
          <p:cNvSpPr/>
          <p:nvPr/>
        </p:nvSpPr>
        <p:spPr>
          <a:xfrm>
            <a:off x="155260" y="3704910"/>
            <a:ext cx="1430958" cy="53971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1199" b="1" dirty="0" smtClean="0">
                <a:solidFill>
                  <a:srgbClr val="080808"/>
                </a:solidFill>
                <a:latin typeface="Arial"/>
              </a:rPr>
              <a:t>Publikations-datum</a:t>
            </a:r>
            <a:endParaRPr lang="de-CH" sz="1199" b="1" dirty="0">
              <a:solidFill>
                <a:srgbClr val="080808"/>
              </a:solidFill>
              <a:latin typeface="Arial"/>
            </a:endParaRPr>
          </a:p>
        </p:txBody>
      </p:sp>
      <p:sp>
        <p:nvSpPr>
          <p:cNvPr id="32" name="Rectangle 31"/>
          <p:cNvSpPr/>
          <p:nvPr/>
        </p:nvSpPr>
        <p:spPr>
          <a:xfrm>
            <a:off x="155260" y="3094755"/>
            <a:ext cx="1430958" cy="53971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1199" b="1" dirty="0" smtClean="0">
                <a:solidFill>
                  <a:srgbClr val="080808"/>
                </a:solidFill>
                <a:latin typeface="Arial"/>
              </a:rPr>
              <a:t>Zugrunde-liegender Markt</a:t>
            </a:r>
            <a:endParaRPr lang="de-CH" sz="1199" b="1" dirty="0">
              <a:solidFill>
                <a:srgbClr val="080808"/>
              </a:solidFill>
              <a:latin typeface="Arial"/>
            </a:endParaRPr>
          </a:p>
        </p:txBody>
      </p:sp>
      <p:sp>
        <p:nvSpPr>
          <p:cNvPr id="33" name="Rectangle 32"/>
          <p:cNvSpPr/>
          <p:nvPr/>
        </p:nvSpPr>
        <p:spPr>
          <a:xfrm>
            <a:off x="155260" y="4316592"/>
            <a:ext cx="1430958" cy="53971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1199" b="1" dirty="0" smtClean="0">
                <a:solidFill>
                  <a:srgbClr val="080808"/>
                </a:solidFill>
                <a:latin typeface="Arial"/>
              </a:rPr>
              <a:t>Administration</a:t>
            </a:r>
            <a:endParaRPr lang="de-CH" sz="1199" b="1" dirty="0">
              <a:solidFill>
                <a:srgbClr val="080808"/>
              </a:solidFill>
              <a:latin typeface="Arial"/>
            </a:endParaRPr>
          </a:p>
        </p:txBody>
      </p:sp>
      <p:sp>
        <p:nvSpPr>
          <p:cNvPr id="35" name="Rectangle 34"/>
          <p:cNvSpPr/>
          <p:nvPr/>
        </p:nvSpPr>
        <p:spPr>
          <a:xfrm>
            <a:off x="155260" y="2483074"/>
            <a:ext cx="1430958" cy="53971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1199" b="1" dirty="0" smtClean="0">
                <a:solidFill>
                  <a:srgbClr val="080808"/>
                </a:solidFill>
                <a:latin typeface="Arial"/>
              </a:rPr>
              <a:t>Alternativer Referenzzinssatz</a:t>
            </a:r>
            <a:endParaRPr lang="de-CH" sz="1199" b="1" dirty="0">
              <a:solidFill>
                <a:srgbClr val="080808"/>
              </a:solidFill>
              <a:latin typeface="Arial"/>
            </a:endParaRPr>
          </a:p>
        </p:txBody>
      </p:sp>
      <p:sp>
        <p:nvSpPr>
          <p:cNvPr id="36" name="Rectangle 35"/>
          <p:cNvSpPr/>
          <p:nvPr/>
        </p:nvSpPr>
        <p:spPr>
          <a:xfrm>
            <a:off x="155386" y="1877476"/>
            <a:ext cx="1429576" cy="53971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1199" b="1" dirty="0" smtClean="0">
                <a:solidFill>
                  <a:srgbClr val="080808"/>
                </a:solidFill>
                <a:latin typeface="Arial"/>
              </a:rPr>
              <a:t>Arbeitsgruppe</a:t>
            </a:r>
            <a:endParaRPr lang="de-CH" sz="1199" b="1" dirty="0">
              <a:solidFill>
                <a:srgbClr val="080808"/>
              </a:solidFill>
              <a:latin typeface="Arial"/>
            </a:endParaRPr>
          </a:p>
        </p:txBody>
      </p:sp>
      <p:sp>
        <p:nvSpPr>
          <p:cNvPr id="37" name="Rectangle 36"/>
          <p:cNvSpPr/>
          <p:nvPr/>
        </p:nvSpPr>
        <p:spPr>
          <a:xfrm>
            <a:off x="1647083" y="1877476"/>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Alternative Reference Rates </a:t>
            </a:r>
            <a:r>
              <a:rPr lang="de-CH" sz="1199" dirty="0" err="1" smtClean="0">
                <a:solidFill>
                  <a:srgbClr val="080808"/>
                </a:solidFill>
                <a:latin typeface="Arial"/>
              </a:rPr>
              <a:t>Committee</a:t>
            </a:r>
            <a:endParaRPr lang="de-CH" sz="1199" dirty="0">
              <a:solidFill>
                <a:srgbClr val="080808"/>
              </a:solidFill>
              <a:latin typeface="Arial"/>
            </a:endParaRPr>
          </a:p>
        </p:txBody>
      </p:sp>
      <p:sp>
        <p:nvSpPr>
          <p:cNvPr id="38" name="Rectangle 37"/>
          <p:cNvSpPr/>
          <p:nvPr/>
        </p:nvSpPr>
        <p:spPr>
          <a:xfrm>
            <a:off x="3698015" y="3704910"/>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Reformiert seit 23. April 2018</a:t>
            </a:r>
            <a:endParaRPr lang="de-CH" sz="1199" dirty="0">
              <a:solidFill>
                <a:srgbClr val="080808"/>
              </a:solidFill>
              <a:latin typeface="Arial"/>
            </a:endParaRPr>
          </a:p>
        </p:txBody>
      </p:sp>
      <p:sp>
        <p:nvSpPr>
          <p:cNvPr id="39" name="Rectangle 38"/>
          <p:cNvSpPr/>
          <p:nvPr/>
        </p:nvSpPr>
        <p:spPr>
          <a:xfrm>
            <a:off x="9850810" y="1877476"/>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Cross-</a:t>
            </a:r>
            <a:r>
              <a:rPr lang="de-CH" sz="1199" dirty="0" err="1" smtClean="0">
                <a:solidFill>
                  <a:srgbClr val="080808"/>
                </a:solidFill>
                <a:latin typeface="Arial"/>
              </a:rPr>
              <a:t>Industry</a:t>
            </a:r>
            <a:r>
              <a:rPr lang="de-CH" sz="1199" dirty="0" smtClean="0">
                <a:solidFill>
                  <a:srgbClr val="080808"/>
                </a:solidFill>
                <a:latin typeface="Arial"/>
              </a:rPr>
              <a:t> </a:t>
            </a:r>
            <a:r>
              <a:rPr lang="de-CH" sz="1199" dirty="0" err="1" smtClean="0">
                <a:solidFill>
                  <a:srgbClr val="080808"/>
                </a:solidFill>
                <a:latin typeface="Arial"/>
              </a:rPr>
              <a:t>Committee</a:t>
            </a:r>
            <a:r>
              <a:rPr lang="de-CH" sz="1199" dirty="0" smtClean="0">
                <a:solidFill>
                  <a:srgbClr val="080808"/>
                </a:solidFill>
                <a:latin typeface="Arial"/>
              </a:rPr>
              <a:t> on </a:t>
            </a:r>
            <a:r>
              <a:rPr lang="de-CH" sz="1199" dirty="0" err="1" smtClean="0">
                <a:solidFill>
                  <a:srgbClr val="080808"/>
                </a:solidFill>
                <a:latin typeface="Arial"/>
              </a:rPr>
              <a:t>Japanese</a:t>
            </a:r>
            <a:r>
              <a:rPr lang="de-CH" sz="1199" dirty="0" smtClean="0">
                <a:solidFill>
                  <a:srgbClr val="080808"/>
                </a:solidFill>
                <a:latin typeface="Arial"/>
              </a:rPr>
              <a:t> Yen Interest Rate Benchmarks</a:t>
            </a:r>
            <a:endParaRPr lang="de-CH" sz="1199" dirty="0">
              <a:solidFill>
                <a:srgbClr val="080808"/>
              </a:solidFill>
              <a:latin typeface="Arial"/>
            </a:endParaRPr>
          </a:p>
        </p:txBody>
      </p:sp>
      <p:sp>
        <p:nvSpPr>
          <p:cNvPr id="41" name="Rectangle 40"/>
          <p:cNvSpPr/>
          <p:nvPr/>
        </p:nvSpPr>
        <p:spPr>
          <a:xfrm>
            <a:off x="7799879" y="2483074"/>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SARON (Swiss Average Rate </a:t>
            </a:r>
            <a:r>
              <a:rPr lang="de-CH" sz="1199" dirty="0" err="1" smtClean="0">
                <a:solidFill>
                  <a:srgbClr val="080808"/>
                </a:solidFill>
                <a:latin typeface="Arial"/>
              </a:rPr>
              <a:t>Overnight</a:t>
            </a:r>
            <a:r>
              <a:rPr lang="de-CH" sz="1199" dirty="0" smtClean="0">
                <a:solidFill>
                  <a:srgbClr val="080808"/>
                </a:solidFill>
                <a:latin typeface="Arial"/>
              </a:rPr>
              <a:t>)</a:t>
            </a:r>
            <a:endParaRPr lang="de-CH" sz="1199" dirty="0">
              <a:solidFill>
                <a:srgbClr val="080808"/>
              </a:solidFill>
              <a:latin typeface="Arial"/>
            </a:endParaRPr>
          </a:p>
        </p:txBody>
      </p:sp>
      <p:sp>
        <p:nvSpPr>
          <p:cNvPr id="42" name="Rectangle 41"/>
          <p:cNvSpPr/>
          <p:nvPr/>
        </p:nvSpPr>
        <p:spPr>
          <a:xfrm>
            <a:off x="9850810" y="2483074"/>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TONA (Tokyo </a:t>
            </a:r>
            <a:r>
              <a:rPr lang="de-CH" sz="1199" dirty="0" err="1" smtClean="0">
                <a:solidFill>
                  <a:srgbClr val="080808"/>
                </a:solidFill>
                <a:latin typeface="Arial"/>
              </a:rPr>
              <a:t>Overnight</a:t>
            </a:r>
            <a:r>
              <a:rPr lang="de-CH" sz="1199" dirty="0" smtClean="0">
                <a:solidFill>
                  <a:srgbClr val="080808"/>
                </a:solidFill>
                <a:latin typeface="Arial"/>
              </a:rPr>
              <a:t> Average Rate)</a:t>
            </a:r>
            <a:endParaRPr lang="de-CH" sz="1199" dirty="0">
              <a:solidFill>
                <a:srgbClr val="080808"/>
              </a:solidFill>
              <a:latin typeface="Arial"/>
            </a:endParaRPr>
          </a:p>
        </p:txBody>
      </p:sp>
      <p:sp>
        <p:nvSpPr>
          <p:cNvPr id="43" name="Rectangle 42"/>
          <p:cNvSpPr/>
          <p:nvPr/>
        </p:nvSpPr>
        <p:spPr>
          <a:xfrm>
            <a:off x="9850810" y="3094755"/>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err="1" smtClean="0">
                <a:solidFill>
                  <a:srgbClr val="080808"/>
                </a:solidFill>
                <a:latin typeface="Arial"/>
              </a:rPr>
              <a:t>Unbesicherte</a:t>
            </a:r>
            <a:r>
              <a:rPr lang="de-CH" sz="1199" dirty="0" smtClean="0">
                <a:solidFill>
                  <a:srgbClr val="080808"/>
                </a:solidFill>
                <a:latin typeface="Arial"/>
              </a:rPr>
              <a:t> Tagesgelder</a:t>
            </a:r>
            <a:endParaRPr lang="de-CH" sz="1199" dirty="0">
              <a:solidFill>
                <a:srgbClr val="080808"/>
              </a:solidFill>
              <a:latin typeface="Arial"/>
            </a:endParaRPr>
          </a:p>
        </p:txBody>
      </p:sp>
      <p:sp>
        <p:nvSpPr>
          <p:cNvPr id="45" name="Rectangle 44"/>
          <p:cNvSpPr/>
          <p:nvPr/>
        </p:nvSpPr>
        <p:spPr>
          <a:xfrm>
            <a:off x="9850810" y="3704910"/>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Publiziert seit 1992</a:t>
            </a:r>
            <a:endParaRPr lang="de-CH" sz="1199" dirty="0">
              <a:solidFill>
                <a:srgbClr val="080808"/>
              </a:solidFill>
              <a:latin typeface="Arial"/>
            </a:endParaRPr>
          </a:p>
        </p:txBody>
      </p:sp>
      <p:sp>
        <p:nvSpPr>
          <p:cNvPr id="46" name="Rectangle 45"/>
          <p:cNvSpPr/>
          <p:nvPr/>
        </p:nvSpPr>
        <p:spPr>
          <a:xfrm>
            <a:off x="9850810" y="4316592"/>
            <a:ext cx="1978969" cy="539719"/>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Bank </a:t>
            </a:r>
            <a:r>
              <a:rPr lang="de-CH" sz="1199" dirty="0" err="1" smtClean="0">
                <a:solidFill>
                  <a:srgbClr val="080808"/>
                </a:solidFill>
                <a:latin typeface="Arial"/>
              </a:rPr>
              <a:t>of</a:t>
            </a:r>
            <a:r>
              <a:rPr lang="de-CH" sz="1199" dirty="0" smtClean="0">
                <a:solidFill>
                  <a:srgbClr val="080808"/>
                </a:solidFill>
                <a:latin typeface="Arial"/>
              </a:rPr>
              <a:t> Japan</a:t>
            </a:r>
            <a:endParaRPr lang="de-CH" sz="1199" dirty="0">
              <a:solidFill>
                <a:srgbClr val="080808"/>
              </a:solidFill>
              <a:latin typeface="Arial"/>
            </a:endParaRPr>
          </a:p>
        </p:txBody>
      </p:sp>
      <p:pic>
        <p:nvPicPr>
          <p:cNvPr id="3" name="Picture 2"/>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10188171" y="1070743"/>
            <a:ext cx="1295325" cy="683644"/>
          </a:xfrm>
          <a:prstGeom prst="rect">
            <a:avLst/>
          </a:prstGeom>
        </p:spPr>
      </p:pic>
      <p:sp>
        <p:nvSpPr>
          <p:cNvPr id="47" name="Rectangle 46"/>
          <p:cNvSpPr/>
          <p:nvPr/>
        </p:nvSpPr>
        <p:spPr>
          <a:xfrm rot="16200000">
            <a:off x="9707294" y="3985374"/>
            <a:ext cx="4466812" cy="221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1219017"/>
            <a:r>
              <a:rPr lang="de-CH" sz="800" dirty="0" smtClean="0">
                <a:solidFill>
                  <a:srgbClr val="080808"/>
                </a:solidFill>
                <a:latin typeface="Arial"/>
              </a:rPr>
              <a:t>Quellen: </a:t>
            </a:r>
            <a:r>
              <a:rPr lang="de-CH" sz="800" dirty="0" smtClean="0">
                <a:solidFill>
                  <a:srgbClr val="080808"/>
                </a:solidFill>
                <a:latin typeface="Arial"/>
                <a:hlinkClick r:id="rId7"/>
              </a:rPr>
              <a:t>NY Fed</a:t>
            </a:r>
            <a:r>
              <a:rPr lang="de-CH" sz="800" dirty="0" smtClean="0">
                <a:solidFill>
                  <a:srgbClr val="080808"/>
                </a:solidFill>
                <a:latin typeface="Arial"/>
              </a:rPr>
              <a:t>, </a:t>
            </a:r>
            <a:r>
              <a:rPr lang="de-CH" sz="800" dirty="0" err="1" smtClean="0">
                <a:solidFill>
                  <a:srgbClr val="080808"/>
                </a:solidFill>
                <a:latin typeface="Arial"/>
                <a:hlinkClick r:id="rId8"/>
              </a:rPr>
              <a:t>BoE</a:t>
            </a:r>
            <a:r>
              <a:rPr lang="de-CH" sz="800" dirty="0" smtClean="0">
                <a:solidFill>
                  <a:srgbClr val="080808"/>
                </a:solidFill>
                <a:latin typeface="Arial"/>
              </a:rPr>
              <a:t>, </a:t>
            </a:r>
            <a:r>
              <a:rPr lang="de-CH" sz="800" dirty="0" smtClean="0">
                <a:solidFill>
                  <a:srgbClr val="080808"/>
                </a:solidFill>
                <a:latin typeface="Arial"/>
                <a:hlinkClick r:id="rId9"/>
              </a:rPr>
              <a:t>EZB</a:t>
            </a:r>
            <a:r>
              <a:rPr lang="de-CH" sz="800" dirty="0" smtClean="0">
                <a:solidFill>
                  <a:srgbClr val="080808"/>
                </a:solidFill>
                <a:latin typeface="Arial"/>
              </a:rPr>
              <a:t>, </a:t>
            </a:r>
            <a:r>
              <a:rPr lang="de-CH" sz="800" dirty="0" smtClean="0">
                <a:solidFill>
                  <a:srgbClr val="080808"/>
                </a:solidFill>
                <a:latin typeface="Arial"/>
                <a:hlinkClick r:id="rId10"/>
              </a:rPr>
              <a:t>SNB</a:t>
            </a:r>
            <a:r>
              <a:rPr lang="de-CH" sz="800" dirty="0" smtClean="0">
                <a:solidFill>
                  <a:srgbClr val="080808"/>
                </a:solidFill>
                <a:latin typeface="Arial"/>
              </a:rPr>
              <a:t>, </a:t>
            </a:r>
            <a:r>
              <a:rPr lang="de-CH" sz="800" dirty="0" err="1" smtClean="0">
                <a:solidFill>
                  <a:srgbClr val="080808"/>
                </a:solidFill>
                <a:latin typeface="Arial"/>
                <a:hlinkClick r:id="rId11"/>
              </a:rPr>
              <a:t>BoJ</a:t>
            </a:r>
            <a:endParaRPr lang="de-CH" sz="1199" dirty="0">
              <a:solidFill>
                <a:srgbClr val="080808"/>
              </a:solidFill>
              <a:latin typeface="Arial"/>
            </a:endParaRPr>
          </a:p>
        </p:txBody>
      </p:sp>
      <p:sp>
        <p:nvSpPr>
          <p:cNvPr id="48" name="Rectangle 47"/>
          <p:cNvSpPr/>
          <p:nvPr/>
        </p:nvSpPr>
        <p:spPr>
          <a:xfrm>
            <a:off x="154004" y="4928945"/>
            <a:ext cx="1430958" cy="1417437"/>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017"/>
            <a:r>
              <a:rPr lang="de-CH" sz="1199" b="1" dirty="0" smtClean="0">
                <a:solidFill>
                  <a:srgbClr val="080808"/>
                </a:solidFill>
                <a:latin typeface="Arial"/>
              </a:rPr>
              <a:t>Entwicklung Termin-Referenzzinssatz</a:t>
            </a:r>
            <a:endParaRPr lang="de-CH" sz="1199" b="1" dirty="0">
              <a:solidFill>
                <a:srgbClr val="080808"/>
              </a:solidFill>
              <a:latin typeface="Arial"/>
            </a:endParaRPr>
          </a:p>
        </p:txBody>
      </p:sp>
      <p:sp>
        <p:nvSpPr>
          <p:cNvPr id="49" name="Rectangle 48"/>
          <p:cNvSpPr/>
          <p:nvPr/>
        </p:nvSpPr>
        <p:spPr>
          <a:xfrm>
            <a:off x="1647083" y="4928945"/>
            <a:ext cx="1978969" cy="1417437"/>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Entwicklung eines vorausschauenden Terminzinssatzes nicht vor Ende 2021.</a:t>
            </a:r>
            <a:endParaRPr lang="de-CH" sz="1199" dirty="0">
              <a:solidFill>
                <a:srgbClr val="080808"/>
              </a:solidFill>
              <a:latin typeface="Arial"/>
            </a:endParaRPr>
          </a:p>
        </p:txBody>
      </p:sp>
      <p:sp>
        <p:nvSpPr>
          <p:cNvPr id="50" name="Rectangle 49"/>
          <p:cNvSpPr/>
          <p:nvPr/>
        </p:nvSpPr>
        <p:spPr>
          <a:xfrm>
            <a:off x="3698015" y="4928945"/>
            <a:ext cx="1978969" cy="1417437"/>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200" dirty="0" smtClean="0">
                <a:solidFill>
                  <a:srgbClr val="080808"/>
                </a:solidFill>
                <a:latin typeface="Arial"/>
              </a:rPr>
              <a:t>Erarbeitung eines Derivate-basierten Terminzinssatzes so bald wie möglich und nur, falls </a:t>
            </a:r>
            <a:r>
              <a:rPr lang="de-CH" sz="1200" dirty="0" smtClean="0">
                <a:solidFill>
                  <a:schemeClr val="tx1"/>
                </a:solidFill>
                <a:latin typeface="Arial"/>
              </a:rPr>
              <a:t>robust genug.</a:t>
            </a:r>
            <a:endParaRPr lang="de-CH" sz="1200" dirty="0">
              <a:solidFill>
                <a:schemeClr val="tx1"/>
              </a:solidFill>
              <a:latin typeface="Arial"/>
            </a:endParaRPr>
          </a:p>
        </p:txBody>
      </p:sp>
      <p:sp>
        <p:nvSpPr>
          <p:cNvPr id="51" name="Rectangle 50"/>
          <p:cNvSpPr/>
          <p:nvPr/>
        </p:nvSpPr>
        <p:spPr>
          <a:xfrm>
            <a:off x="5748947" y="4928945"/>
            <a:ext cx="1978969" cy="1417437"/>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Marktkonsultation zur Berechnungsmethodik eines vorausschauenden Derivate-basierten Terminzinssatz; Empfehlung in Kürze erwartet.</a:t>
            </a:r>
            <a:endParaRPr lang="de-CH" sz="1199" dirty="0">
              <a:solidFill>
                <a:srgbClr val="080808"/>
              </a:solidFill>
              <a:latin typeface="Arial"/>
            </a:endParaRPr>
          </a:p>
        </p:txBody>
      </p:sp>
      <p:sp>
        <p:nvSpPr>
          <p:cNvPr id="52" name="Rectangle 51"/>
          <p:cNvSpPr/>
          <p:nvPr/>
        </p:nvSpPr>
        <p:spPr>
          <a:xfrm>
            <a:off x="7799879" y="4928945"/>
            <a:ext cx="1978969" cy="1417437"/>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Derivate-basierter Terminzinssatz nicht möglich; daher die</a:t>
            </a:r>
          </a:p>
          <a:p>
            <a:pPr algn="ctr" defTabSz="1219017"/>
            <a:r>
              <a:rPr lang="de-CH" sz="1199" dirty="0">
                <a:solidFill>
                  <a:srgbClr val="080808"/>
                </a:solidFill>
              </a:rPr>
              <a:t>Empfehlung wo immer möglich einen </a:t>
            </a:r>
            <a:r>
              <a:rPr lang="de-CH" sz="1199" dirty="0" smtClean="0">
                <a:solidFill>
                  <a:srgbClr val="080808"/>
                </a:solidFill>
                <a:latin typeface="Arial"/>
              </a:rPr>
              <a:t>aufgezinsten SARON zu verwenden.</a:t>
            </a:r>
            <a:endParaRPr lang="de-CH" sz="1199" dirty="0">
              <a:solidFill>
                <a:srgbClr val="080808"/>
              </a:solidFill>
              <a:latin typeface="Arial"/>
            </a:endParaRPr>
          </a:p>
        </p:txBody>
      </p:sp>
      <p:sp>
        <p:nvSpPr>
          <p:cNvPr id="53" name="Rectangle 52"/>
          <p:cNvSpPr/>
          <p:nvPr/>
        </p:nvSpPr>
        <p:spPr>
          <a:xfrm>
            <a:off x="9850810" y="4928945"/>
            <a:ext cx="1978969" cy="1417437"/>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17"/>
            <a:r>
              <a:rPr lang="de-CH" sz="1199" dirty="0" smtClean="0">
                <a:solidFill>
                  <a:srgbClr val="080808"/>
                </a:solidFill>
                <a:latin typeface="Arial"/>
              </a:rPr>
              <a:t>Zur Zeit noch nicht klar in welche Richtung es gehen wird.</a:t>
            </a:r>
            <a:endParaRPr lang="de-CH" sz="1199" dirty="0">
              <a:solidFill>
                <a:srgbClr val="080808"/>
              </a:solidFill>
              <a:latin typeface="Arial"/>
            </a:endParaRPr>
          </a:p>
        </p:txBody>
      </p:sp>
      <p:pic>
        <p:nvPicPr>
          <p:cNvPr id="55" name="Picture 5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46299" y="1070743"/>
            <a:ext cx="681667" cy="681667"/>
          </a:xfrm>
          <a:prstGeom prst="rect">
            <a:avLst/>
          </a:prstGeom>
        </p:spPr>
      </p:pic>
    </p:spTree>
    <p:extLst>
      <p:ext uri="{BB962C8B-B14F-4D97-AF65-F5344CB8AC3E}">
        <p14:creationId xmlns:p14="http://schemas.microsoft.com/office/powerpoint/2010/main" val="32976893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336" y="334193"/>
            <a:ext cx="11328850" cy="1061485"/>
          </a:xfrm>
        </p:spPr>
        <p:txBody>
          <a:bodyPr/>
          <a:lstStyle/>
          <a:p>
            <a:r>
              <a:rPr lang="de-CH" dirty="0" smtClean="0"/>
              <a:t>9. Weiterführende Informationen und Links</a:t>
            </a:r>
            <a:endParaRPr lang="de-CH" dirty="0"/>
          </a:p>
        </p:txBody>
      </p:sp>
      <p:sp>
        <p:nvSpPr>
          <p:cNvPr id="3" name="Content Placeholder 2"/>
          <p:cNvSpPr>
            <a:spLocks noGrp="1"/>
          </p:cNvSpPr>
          <p:nvPr>
            <p:ph sz="quarter" idx="13"/>
          </p:nvPr>
        </p:nvSpPr>
        <p:spPr/>
        <p:txBody>
          <a:bodyPr>
            <a:normAutofit/>
          </a:bodyPr>
          <a:lstStyle/>
          <a:p>
            <a:pPr marL="0" indent="0">
              <a:buNone/>
            </a:pPr>
            <a:r>
              <a:rPr lang="de-CH" sz="1399" b="1" dirty="0" smtClean="0"/>
              <a:t>Internationale Arbeitsgruppen</a:t>
            </a:r>
            <a:endParaRPr lang="de-CH" sz="1399" b="1" dirty="0" smtClean="0">
              <a:hlinkClick r:id="rId3"/>
            </a:endParaRPr>
          </a:p>
          <a:p>
            <a:r>
              <a:rPr lang="de-CH" sz="1399" dirty="0" smtClean="0"/>
              <a:t>Schweiz: </a:t>
            </a:r>
            <a:r>
              <a:rPr lang="de-CH" sz="1399" dirty="0" smtClean="0">
                <a:hlinkClick r:id="rId3"/>
              </a:rPr>
              <a:t>Nationale Arbeitsgruppe für Referenzzinssätze in Franken</a:t>
            </a:r>
            <a:endParaRPr lang="de-CH" sz="1399" dirty="0" smtClean="0"/>
          </a:p>
          <a:p>
            <a:r>
              <a:rPr lang="de-CH" sz="1399" dirty="0" smtClean="0"/>
              <a:t>USA: </a:t>
            </a:r>
            <a:r>
              <a:rPr lang="de-CH" sz="1399" dirty="0" smtClean="0">
                <a:hlinkClick r:id="rId4"/>
              </a:rPr>
              <a:t>Alternative Reference Rates </a:t>
            </a:r>
            <a:r>
              <a:rPr lang="de-CH" sz="1399" dirty="0" err="1" smtClean="0">
                <a:hlinkClick r:id="rId4"/>
              </a:rPr>
              <a:t>Committee</a:t>
            </a:r>
            <a:endParaRPr lang="de-CH" sz="1399" dirty="0" smtClean="0"/>
          </a:p>
          <a:p>
            <a:r>
              <a:rPr lang="de-CH" sz="1399" dirty="0" smtClean="0"/>
              <a:t>UK: </a:t>
            </a:r>
            <a:r>
              <a:rPr lang="de-CH" sz="1399" dirty="0" smtClean="0">
                <a:hlinkClick r:id="rId5"/>
              </a:rPr>
              <a:t>Working Group on Sterling </a:t>
            </a:r>
            <a:r>
              <a:rPr lang="de-CH" sz="1399" dirty="0" err="1" smtClean="0">
                <a:hlinkClick r:id="rId5"/>
              </a:rPr>
              <a:t>Risk</a:t>
            </a:r>
            <a:r>
              <a:rPr lang="de-CH" sz="1399" dirty="0" smtClean="0">
                <a:hlinkClick r:id="rId5"/>
              </a:rPr>
              <a:t>-Free Reference Rates</a:t>
            </a:r>
            <a:endParaRPr lang="de-CH" sz="1399" dirty="0" smtClean="0"/>
          </a:p>
          <a:p>
            <a:r>
              <a:rPr lang="de-CH" sz="1399" dirty="0" smtClean="0"/>
              <a:t>Euro Zone: </a:t>
            </a:r>
            <a:r>
              <a:rPr lang="de-CH" sz="1399" dirty="0" smtClean="0">
                <a:hlinkClick r:id="rId6"/>
              </a:rPr>
              <a:t>Working Group on Euro </a:t>
            </a:r>
            <a:r>
              <a:rPr lang="de-CH" sz="1399" dirty="0" err="1" smtClean="0">
                <a:hlinkClick r:id="rId6"/>
              </a:rPr>
              <a:t>Risk</a:t>
            </a:r>
            <a:r>
              <a:rPr lang="de-CH" sz="1399" dirty="0" smtClean="0">
                <a:hlinkClick r:id="rId6"/>
              </a:rPr>
              <a:t>-Free Rates</a:t>
            </a:r>
            <a:endParaRPr lang="de-CH" sz="1399" dirty="0" smtClean="0"/>
          </a:p>
          <a:p>
            <a:r>
              <a:rPr lang="de-CH" sz="1399" dirty="0" smtClean="0"/>
              <a:t>Japan: </a:t>
            </a:r>
            <a:r>
              <a:rPr lang="de-CH" sz="1399" dirty="0" smtClean="0">
                <a:hlinkClick r:id="rId7"/>
              </a:rPr>
              <a:t>Cross-</a:t>
            </a:r>
            <a:r>
              <a:rPr lang="de-CH" sz="1399" dirty="0" err="1" smtClean="0">
                <a:hlinkClick r:id="rId7"/>
              </a:rPr>
              <a:t>Industry</a:t>
            </a:r>
            <a:r>
              <a:rPr lang="de-CH" sz="1399" dirty="0" smtClean="0">
                <a:hlinkClick r:id="rId7"/>
              </a:rPr>
              <a:t> </a:t>
            </a:r>
            <a:r>
              <a:rPr lang="de-CH" sz="1399" dirty="0" err="1" smtClean="0">
                <a:hlinkClick r:id="rId7"/>
              </a:rPr>
              <a:t>Committee</a:t>
            </a:r>
            <a:r>
              <a:rPr lang="de-CH" sz="1399" dirty="0" smtClean="0">
                <a:hlinkClick r:id="rId7"/>
              </a:rPr>
              <a:t> on </a:t>
            </a:r>
            <a:r>
              <a:rPr lang="de-CH" sz="1399" dirty="0" err="1" smtClean="0">
                <a:hlinkClick r:id="rId7"/>
              </a:rPr>
              <a:t>Japanese</a:t>
            </a:r>
            <a:r>
              <a:rPr lang="de-CH" sz="1399" dirty="0" smtClean="0">
                <a:hlinkClick r:id="rId7"/>
              </a:rPr>
              <a:t> Yen Interest Rate Benchmarks</a:t>
            </a:r>
            <a:endParaRPr lang="de-CH" sz="1399" dirty="0" smtClean="0"/>
          </a:p>
          <a:p>
            <a:endParaRPr lang="de-CH" sz="1399" dirty="0" smtClean="0"/>
          </a:p>
          <a:p>
            <a:pPr marL="0" indent="0">
              <a:buNone/>
            </a:pPr>
            <a:r>
              <a:rPr lang="de-CH" sz="1399" b="1" dirty="0" smtClean="0"/>
              <a:t>Nationale Initiativen</a:t>
            </a:r>
          </a:p>
          <a:p>
            <a:r>
              <a:rPr lang="de-CH" sz="1399" dirty="0" smtClean="0">
                <a:hlinkClick r:id="rId8"/>
              </a:rPr>
              <a:t>Aufsichtsmitteilung der FINMA «LIBOR: Risiken einer potenziellen Ablösung»</a:t>
            </a:r>
            <a:endParaRPr lang="de-CH" sz="1399" dirty="0" smtClean="0"/>
          </a:p>
          <a:p>
            <a:r>
              <a:rPr lang="de-CH" sz="1399" dirty="0" smtClean="0">
                <a:hlinkClick r:id="rId9"/>
              </a:rPr>
              <a:t>Informationen der SIX zur Veranschaulichung der aufgezinsten SARON-Zinssätze</a:t>
            </a:r>
            <a:endParaRPr lang="de-CH" sz="1399" dirty="0" smtClean="0"/>
          </a:p>
          <a:p>
            <a:r>
              <a:rPr lang="de-CH" sz="1399" dirty="0" smtClean="0">
                <a:hlinkClick r:id="rId10"/>
              </a:rPr>
              <a:t>Vorschlag für einen Musterentwurf einer Rückfallklausel für neue Retailverträge</a:t>
            </a:r>
            <a:endParaRPr lang="de-CH" sz="1399" dirty="0" smtClean="0"/>
          </a:p>
          <a:p>
            <a:endParaRPr lang="de-CH" sz="1399" dirty="0" smtClean="0"/>
          </a:p>
          <a:p>
            <a:pPr marL="0" indent="0">
              <a:buNone/>
            </a:pPr>
            <a:r>
              <a:rPr lang="de-CH" sz="1399" b="1" dirty="0" smtClean="0"/>
              <a:t>Internationale Initiativen</a:t>
            </a:r>
          </a:p>
          <a:p>
            <a:r>
              <a:rPr lang="de-CH" sz="1399" dirty="0" smtClean="0">
                <a:hlinkClick r:id="rId11"/>
              </a:rPr>
              <a:t>Financial </a:t>
            </a:r>
            <a:r>
              <a:rPr lang="de-CH" sz="1399" dirty="0" err="1" smtClean="0">
                <a:hlinkClick r:id="rId11"/>
              </a:rPr>
              <a:t>Stability</a:t>
            </a:r>
            <a:r>
              <a:rPr lang="de-CH" sz="1399" dirty="0" smtClean="0">
                <a:hlinkClick r:id="rId11"/>
              </a:rPr>
              <a:t> Board – Lenkungsausschuss der Branchenvertreter</a:t>
            </a:r>
            <a:endParaRPr lang="de-CH" sz="1399" dirty="0" smtClean="0"/>
          </a:p>
          <a:p>
            <a:pPr lvl="1"/>
            <a:r>
              <a:rPr lang="de-CH" sz="1399" dirty="0" smtClean="0">
                <a:hlinkClick r:id="rId12"/>
              </a:rPr>
              <a:t>FSB-Zwischenbericht 2018</a:t>
            </a:r>
            <a:endParaRPr lang="de-CH" sz="1399" dirty="0" smtClean="0"/>
          </a:p>
          <a:p>
            <a:r>
              <a:rPr lang="de-CH" sz="1399" dirty="0" smtClean="0"/>
              <a:t>Andrew Bailey (Leiter der Financial </a:t>
            </a:r>
            <a:r>
              <a:rPr lang="de-CH" sz="1399" dirty="0" err="1" smtClean="0"/>
              <a:t>Conduct</a:t>
            </a:r>
            <a:r>
              <a:rPr lang="de-CH" sz="1399" dirty="0" smtClean="0"/>
              <a:t> Authority) hielt zwei bedeutende Reden im </a:t>
            </a:r>
            <a:r>
              <a:rPr lang="de-CH" sz="1399" dirty="0" smtClean="0">
                <a:hlinkClick r:id="rId13"/>
              </a:rPr>
              <a:t>Juli 2017</a:t>
            </a:r>
            <a:r>
              <a:rPr lang="de-CH" sz="1399" dirty="0" smtClean="0"/>
              <a:t> bzw. im </a:t>
            </a:r>
            <a:r>
              <a:rPr lang="de-CH" sz="1399" dirty="0" smtClean="0">
                <a:hlinkClick r:id="rId14"/>
              </a:rPr>
              <a:t>Juli 2018</a:t>
            </a:r>
            <a:endParaRPr lang="de-CH" sz="1399" dirty="0" smtClean="0"/>
          </a:p>
          <a:p>
            <a:r>
              <a:rPr lang="de-CH" sz="1399" dirty="0" smtClean="0">
                <a:hlinkClick r:id="rId15"/>
              </a:rPr>
              <a:t>Arbeiten der ISDA zu Rückfallklauseln in Derivatverträgen</a:t>
            </a:r>
            <a:endParaRPr lang="de-CH" sz="1799" dirty="0"/>
          </a:p>
        </p:txBody>
      </p:sp>
      <p:sp>
        <p:nvSpPr>
          <p:cNvPr id="7" name="Slide Number Placeholder 6"/>
          <p:cNvSpPr>
            <a:spLocks noGrp="1"/>
          </p:cNvSpPr>
          <p:nvPr>
            <p:ph type="sldNum" sz="quarter" idx="4"/>
          </p:nvPr>
        </p:nvSpPr>
        <p:spPr/>
        <p:txBody>
          <a:bodyPr/>
          <a:lstStyle/>
          <a:p>
            <a:pPr defTabSz="1219017"/>
            <a:fld id="{BB6CE02C-1F85-49B7-882D-939BD297648E}" type="slidenum">
              <a:rPr lang="de-CH">
                <a:latin typeface="Arial"/>
              </a:rPr>
              <a:pPr defTabSz="1219017"/>
              <a:t>15</a:t>
            </a:fld>
            <a:endParaRPr lang="de-CH" dirty="0">
              <a:latin typeface="Arial"/>
            </a:endParaRPr>
          </a:p>
        </p:txBody>
      </p:sp>
    </p:spTree>
    <p:extLst>
      <p:ext uri="{BB962C8B-B14F-4D97-AF65-F5344CB8AC3E}">
        <p14:creationId xmlns:p14="http://schemas.microsoft.com/office/powerpoint/2010/main" val="28994932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 Präsentation 16-9">
  <a:themeElements>
    <a:clrScheme name="SNB Farben">
      <a:dk1>
        <a:srgbClr val="080808"/>
      </a:dk1>
      <a:lt1>
        <a:srgbClr val="FFFFFF"/>
      </a:lt1>
      <a:dk2>
        <a:srgbClr val="492B28"/>
      </a:dk2>
      <a:lt2>
        <a:srgbClr val="3E5570"/>
      </a:lt2>
      <a:accent1>
        <a:srgbClr val="7CA3C6"/>
      </a:accent1>
      <a:accent2>
        <a:srgbClr val="94282F"/>
      </a:accent2>
      <a:accent3>
        <a:srgbClr val="F7A600"/>
      </a:accent3>
      <a:accent4>
        <a:srgbClr val="8EBC53"/>
      </a:accent4>
      <a:accent5>
        <a:srgbClr val="3B5350"/>
      </a:accent5>
      <a:accent6>
        <a:srgbClr val="CAE7EA"/>
      </a:accent6>
      <a:hlink>
        <a:srgbClr val="F7A600"/>
      </a:hlink>
      <a:folHlink>
        <a:srgbClr val="F7A600"/>
      </a:folHlink>
    </a:clrScheme>
    <a:fontScheme name="SNB Schriftarten Richtig">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solidFill>
            <a:schemeClr val="bg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2338</Words>
  <Application>Microsoft Office PowerPoint</Application>
  <PresentationFormat>Widescreen</PresentationFormat>
  <Paragraphs>246</Paragraphs>
  <Slides>15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Calibri Light</vt:lpstr>
      <vt:lpstr>Symbol</vt:lpstr>
      <vt:lpstr>Times New Roman</vt:lpstr>
      <vt:lpstr>Office Theme</vt:lpstr>
      <vt:lpstr>DE Präsentation 16-9</vt:lpstr>
      <vt:lpstr>LIBOR-Ablösung in der Schweiz: Starter pack </vt:lpstr>
      <vt:lpstr>Über dieses Informationspaket</vt:lpstr>
      <vt:lpstr>Inhalt</vt:lpstr>
      <vt:lpstr>1. Bedeutung und Probleme des LIBOR</vt:lpstr>
      <vt:lpstr>2. Was ist der SARON?</vt:lpstr>
      <vt:lpstr>3. SARON als Alternative zum CHF LIBOR </vt:lpstr>
      <vt:lpstr>4. Aufgezinster SARON als alternativer Termin-Referenzzinssatz</vt:lpstr>
      <vt:lpstr>Aktuelle Herausforderungen 5.1 Optionen zur Verwendung eines aufgezinsten SARON</vt:lpstr>
      <vt:lpstr>Aktuelle Herausforderungen 5.2. Verbesserung der vertraglichen Robustheit</vt:lpstr>
      <vt:lpstr>Aktuelle Herausforderungen 5.3. Förderung der operationellen Bereitschaft</vt:lpstr>
      <vt:lpstr>Aktuelle Herausforderungen 5.4. Entwicklung eines SARON-Ökosystems</vt:lpstr>
      <vt:lpstr>6. NAG für Referenzzinssätze in Franken</vt:lpstr>
      <vt:lpstr>7. Meilensteine der NAG</vt:lpstr>
      <vt:lpstr>8. Überblick über den internationalen Stand der Reformarbeiten</vt:lpstr>
      <vt:lpstr>9. Weiterführende Informationen und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LIBOR-Ablösung in der Schweiz:</dc:title>
  <dc:creator>SNB BNS</dc:creator>
  <cp:lastModifiedBy>Eisler Nicolà</cp:lastModifiedBy>
  <cp:revision>287</cp:revision>
  <dcterms:created xsi:type="dcterms:W3CDTF">2019-01-29T11:50:59Z</dcterms:created>
  <dcterms:modified xsi:type="dcterms:W3CDTF">2019-06-27T10:51:59Z</dcterms:modified>
</cp:coreProperties>
</file>